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72" r:id="rId2"/>
    <p:sldId id="263" r:id="rId3"/>
    <p:sldId id="316" r:id="rId4"/>
    <p:sldId id="288" r:id="rId5"/>
    <p:sldId id="289" r:id="rId6"/>
    <p:sldId id="314" r:id="rId7"/>
    <p:sldId id="291" r:id="rId8"/>
    <p:sldId id="311" r:id="rId9"/>
    <p:sldId id="294" r:id="rId10"/>
    <p:sldId id="295" r:id="rId11"/>
    <p:sldId id="296" r:id="rId12"/>
    <p:sldId id="293" r:id="rId13"/>
    <p:sldId id="309" r:id="rId14"/>
    <p:sldId id="303" r:id="rId15"/>
    <p:sldId id="300" r:id="rId16"/>
    <p:sldId id="299" r:id="rId17"/>
    <p:sldId id="307" r:id="rId18"/>
    <p:sldId id="308" r:id="rId19"/>
    <p:sldId id="315" r:id="rId20"/>
    <p:sldId id="305" r:id="rId21"/>
    <p:sldId id="301" r:id="rId22"/>
  </p:sldIdLst>
  <p:sldSz cx="9906000" cy="6858000" type="A4"/>
  <p:notesSz cx="6797675" cy="9928225"/>
  <p:defaultTextStyle>
    <a:defPPr>
      <a:defRPr lang="es-E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0053"/>
    <a:srgbClr val="FF0066"/>
    <a:srgbClr val="FF00FF"/>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7" autoAdjust="0"/>
    <p:restoredTop sz="94697" autoAdjust="0"/>
  </p:normalViewPr>
  <p:slideViewPr>
    <p:cSldViewPr>
      <p:cViewPr>
        <p:scale>
          <a:sx n="100" d="100"/>
          <a:sy n="100" d="100"/>
        </p:scale>
        <p:origin x="-120" y="-62"/>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8475"/>
          </a:xfrm>
          <a:prstGeom prst="rect">
            <a:avLst/>
          </a:prstGeom>
        </p:spPr>
        <p:txBody>
          <a:bodyPr vert="horz" lIns="95597" tIns="47799" rIns="95597" bIns="47799" rtlCol="0"/>
          <a:lstStyle>
            <a:lvl1pPr algn="l" eaLnBrk="1" fontAlgn="auto" hangingPunct="1">
              <a:spcBef>
                <a:spcPts val="0"/>
              </a:spcBef>
              <a:spcAft>
                <a:spcPts val="0"/>
              </a:spcAft>
              <a:defRPr sz="1300">
                <a:latin typeface="+mn-lt"/>
                <a:cs typeface="+mn-cs"/>
              </a:defRPr>
            </a:lvl1pPr>
          </a:lstStyle>
          <a:p>
            <a:pPr>
              <a:defRPr/>
            </a:pPr>
            <a:endParaRPr lang="es-ES"/>
          </a:p>
        </p:txBody>
      </p:sp>
      <p:sp>
        <p:nvSpPr>
          <p:cNvPr id="3" name="Marcador de fecha 2"/>
          <p:cNvSpPr>
            <a:spLocks noGrp="1"/>
          </p:cNvSpPr>
          <p:nvPr>
            <p:ph type="dt" idx="1"/>
          </p:nvPr>
        </p:nvSpPr>
        <p:spPr>
          <a:xfrm>
            <a:off x="3849688" y="0"/>
            <a:ext cx="2946400" cy="498475"/>
          </a:xfrm>
          <a:prstGeom prst="rect">
            <a:avLst/>
          </a:prstGeom>
        </p:spPr>
        <p:txBody>
          <a:bodyPr vert="horz" lIns="95597" tIns="47799" rIns="95597" bIns="47799" rtlCol="0"/>
          <a:lstStyle>
            <a:lvl1pPr algn="r" eaLnBrk="1" fontAlgn="auto" hangingPunct="1">
              <a:spcBef>
                <a:spcPts val="0"/>
              </a:spcBef>
              <a:spcAft>
                <a:spcPts val="0"/>
              </a:spcAft>
              <a:defRPr sz="1300">
                <a:latin typeface="+mn-lt"/>
                <a:cs typeface="+mn-cs"/>
              </a:defRPr>
            </a:lvl1pPr>
          </a:lstStyle>
          <a:p>
            <a:pPr>
              <a:defRPr/>
            </a:pPr>
            <a:fld id="{A5E8D1E4-5CC8-4DDC-B33C-DA61EB6D9FD3}" type="datetimeFigureOut">
              <a:rPr lang="es-ES"/>
              <a:pPr>
                <a:defRPr/>
              </a:pPr>
              <a:t>19/12/2025</a:t>
            </a:fld>
            <a:endParaRPr lang="es-ES" dirty="0"/>
          </a:p>
        </p:txBody>
      </p:sp>
      <p:sp>
        <p:nvSpPr>
          <p:cNvPr id="4" name="Marcador de imagen de diapositiva 3"/>
          <p:cNvSpPr>
            <a:spLocks noGrp="1" noRot="1" noChangeAspect="1"/>
          </p:cNvSpPr>
          <p:nvPr>
            <p:ph type="sldImg" idx="2"/>
          </p:nvPr>
        </p:nvSpPr>
        <p:spPr>
          <a:xfrm>
            <a:off x="979488" y="1241425"/>
            <a:ext cx="4838700" cy="3351213"/>
          </a:xfrm>
          <a:prstGeom prst="rect">
            <a:avLst/>
          </a:prstGeom>
          <a:noFill/>
          <a:ln w="12700">
            <a:solidFill>
              <a:prstClr val="black"/>
            </a:solidFill>
          </a:ln>
        </p:spPr>
        <p:txBody>
          <a:bodyPr vert="horz" lIns="95597" tIns="47799" rIns="95597" bIns="47799" rtlCol="0" anchor="ctr"/>
          <a:lstStyle/>
          <a:p>
            <a:pPr lvl="0"/>
            <a:endParaRPr lang="es-ES" noProof="0" dirty="0"/>
          </a:p>
        </p:txBody>
      </p:sp>
      <p:sp>
        <p:nvSpPr>
          <p:cNvPr id="5" name="Marcador de notas 4"/>
          <p:cNvSpPr>
            <a:spLocks noGrp="1"/>
          </p:cNvSpPr>
          <p:nvPr>
            <p:ph type="body" sz="quarter" idx="3"/>
          </p:nvPr>
        </p:nvSpPr>
        <p:spPr>
          <a:xfrm>
            <a:off x="679450" y="4778375"/>
            <a:ext cx="5438775" cy="3908425"/>
          </a:xfrm>
          <a:prstGeom prst="rect">
            <a:avLst/>
          </a:prstGeom>
        </p:spPr>
        <p:txBody>
          <a:bodyPr vert="horz" lIns="95597" tIns="47799" rIns="95597" bIns="47799" rtlCol="0"/>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9429750"/>
            <a:ext cx="2946400" cy="498475"/>
          </a:xfrm>
          <a:prstGeom prst="rect">
            <a:avLst/>
          </a:prstGeom>
        </p:spPr>
        <p:txBody>
          <a:bodyPr vert="horz" lIns="95597" tIns="47799" rIns="95597" bIns="47799" rtlCol="0" anchor="b"/>
          <a:lstStyle>
            <a:lvl1pPr algn="l" eaLnBrk="1" fontAlgn="auto" hangingPunct="1">
              <a:spcBef>
                <a:spcPts val="0"/>
              </a:spcBef>
              <a:spcAft>
                <a:spcPts val="0"/>
              </a:spcAft>
              <a:defRPr sz="1300">
                <a:latin typeface="+mn-lt"/>
                <a:cs typeface="+mn-cs"/>
              </a:defRPr>
            </a:lvl1pPr>
          </a:lstStyle>
          <a:p>
            <a:pPr>
              <a:defRPr/>
            </a:pPr>
            <a:endParaRPr lang="es-ES"/>
          </a:p>
        </p:txBody>
      </p:sp>
      <p:sp>
        <p:nvSpPr>
          <p:cNvPr id="7" name="Marcador de número de diapositiva 6"/>
          <p:cNvSpPr>
            <a:spLocks noGrp="1"/>
          </p:cNvSpPr>
          <p:nvPr>
            <p:ph type="sldNum" sz="quarter" idx="5"/>
          </p:nvPr>
        </p:nvSpPr>
        <p:spPr>
          <a:xfrm>
            <a:off x="3849688" y="9429750"/>
            <a:ext cx="2946400" cy="498475"/>
          </a:xfrm>
          <a:prstGeom prst="rect">
            <a:avLst/>
          </a:prstGeom>
        </p:spPr>
        <p:txBody>
          <a:bodyPr vert="horz" wrap="square" lIns="95597" tIns="47799" rIns="95597" bIns="47799" numCol="1" anchor="b" anchorCtr="0" compatLnSpc="1">
            <a:prstTxWarp prst="textNoShape">
              <a:avLst/>
            </a:prstTxWarp>
          </a:bodyPr>
          <a:lstStyle>
            <a:lvl1pPr algn="r" eaLnBrk="1" hangingPunct="1">
              <a:defRPr sz="1300">
                <a:latin typeface="Calibri" pitchFamily="34" charset="0"/>
                <a:cs typeface="Arial" pitchFamily="34" charset="0"/>
              </a:defRPr>
            </a:lvl1pPr>
          </a:lstStyle>
          <a:p>
            <a:pPr>
              <a:defRPr/>
            </a:pPr>
            <a:fld id="{EB27F046-89E5-4255-9655-2055E714D7A9}" type="slidenum">
              <a:rPr lang="es-ES" altLang="es-ES"/>
              <a:pPr>
                <a:defRPr/>
              </a:pPr>
              <a:t>‹Nº›</a:t>
            </a:fld>
            <a:endParaRPr lang="es-ES" altLang="es-E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4579"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altLang="es-ES" smtClean="0"/>
          </a:p>
        </p:txBody>
      </p:sp>
      <p:sp>
        <p:nvSpPr>
          <p:cNvPr id="24580" name="3 Marcador de número de diapositiva"/>
          <p:cNvSpPr>
            <a:spLocks noGrp="1"/>
          </p:cNvSpPr>
          <p:nvPr>
            <p:ph type="sldNum" sz="quarter" idx="5"/>
          </p:nvPr>
        </p:nvSpPr>
        <p:spPr bwMode="auto">
          <a:noFill/>
          <a:ln>
            <a:miter lim="800000"/>
            <a:headEnd/>
            <a:tailEnd/>
          </a:ln>
        </p:spPr>
        <p:txBody>
          <a:bodyPr/>
          <a:lstStyle/>
          <a:p>
            <a:fld id="{759AD702-E131-4FA2-A41F-5E8088D4BDD0}" type="slidenum">
              <a:rPr lang="es-ES" altLang="es-ES" smtClean="0">
                <a:cs typeface="Arial" charset="0"/>
              </a:rPr>
              <a:pPr/>
              <a:t>20</a:t>
            </a:fld>
            <a:endParaRPr lang="es-ES" altLang="es-ES"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742950" y="2130428"/>
            <a:ext cx="84201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lvl1pPr>
              <a:defRPr/>
            </a:lvl1pPr>
          </a:lstStyle>
          <a:p>
            <a:pPr>
              <a:defRPr/>
            </a:pPr>
            <a:fld id="{D72FE3DD-C632-4854-A541-CEE290BC9382}" type="datetimeFigureOut">
              <a:rPr lang="es-ES"/>
              <a:pPr>
                <a:defRPr/>
              </a:pPr>
              <a:t>19/12/2025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CC4AA13-F0D3-4ED6-BF48-F5B94306F981}" type="slidenum">
              <a:rPr lang="es-ES" altLang="es-ES"/>
              <a:pPr>
                <a:defRPr/>
              </a:pPr>
              <a:t>‹Nº›</a:t>
            </a:fld>
            <a:endParaRPr lang="es-ES" alt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6BD42092-CE71-49B8-A401-8E116BB1CAE2}" type="datetimeFigureOut">
              <a:rPr lang="es-ES"/>
              <a:pPr>
                <a:defRPr/>
              </a:pPr>
              <a:t>19/12/2025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DCA21C06-24E5-40C5-BDBF-71F2641EFFF2}" type="slidenum">
              <a:rPr lang="es-ES" altLang="es-ES"/>
              <a:pPr>
                <a:defRPr/>
              </a:pPr>
              <a:t>‹Nº›</a:t>
            </a:fld>
            <a:endParaRPr lang="es-ES" alt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82506" y="4406903"/>
            <a:ext cx="84201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1138D762-0760-4416-B755-7E9A56ADAB7B}" type="datetimeFigureOut">
              <a:rPr lang="es-ES"/>
              <a:pPr>
                <a:defRPr/>
              </a:pPr>
              <a:t>19/12/2025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EEE62F5-9E2B-4F80-8F76-26692B260EA1}" type="slidenum">
              <a:rPr lang="es-ES" altLang="es-ES"/>
              <a:pPr>
                <a:defRPr/>
              </a:pPr>
              <a:t>‹Nº›</a:t>
            </a:fld>
            <a:endParaRPr lang="es-ES" alt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p:cNvSpPr>
            <a:spLocks noGrp="1"/>
          </p:cNvSpPr>
          <p:nvPr>
            <p:ph type="dt" sz="half" idx="10"/>
          </p:nvPr>
        </p:nvSpPr>
        <p:spPr/>
        <p:txBody>
          <a:bodyPr/>
          <a:lstStyle>
            <a:lvl1pPr>
              <a:defRPr/>
            </a:lvl1pPr>
          </a:lstStyle>
          <a:p>
            <a:pPr>
              <a:defRPr/>
            </a:pPr>
            <a:fld id="{1408C525-D4F0-4BFD-85CA-B75506D9E7BC}" type="datetimeFigureOut">
              <a:rPr lang="es-ES"/>
              <a:pPr>
                <a:defRPr/>
              </a:pPr>
              <a:t>19/12/2025</a:t>
            </a:fld>
            <a:endParaRPr lang="es-ES" dirty="0"/>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9B6031B-320F-4962-9ED0-4E4836C05F1F}" type="slidenum">
              <a:rPr lang="es-ES" altLang="es-ES"/>
              <a:pPr>
                <a:defRPr/>
              </a:pPr>
              <a:t>‹Nº›</a:t>
            </a:fld>
            <a:endParaRPr lang="es-ES" alt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p:cNvSpPr>
            <a:spLocks noGrp="1"/>
          </p:cNvSpPr>
          <p:nvPr>
            <p:ph type="dt" sz="half" idx="10"/>
          </p:nvPr>
        </p:nvSpPr>
        <p:spPr/>
        <p:txBody>
          <a:bodyPr/>
          <a:lstStyle>
            <a:lvl1pPr>
              <a:defRPr/>
            </a:lvl1pPr>
          </a:lstStyle>
          <a:p>
            <a:pPr>
              <a:defRPr/>
            </a:pPr>
            <a:fld id="{0F903B1A-0554-4A6D-937D-D7C137E31574}" type="datetimeFigureOut">
              <a:rPr lang="es-ES"/>
              <a:pPr>
                <a:defRPr/>
              </a:pPr>
              <a:t>19/12/2025</a:t>
            </a:fld>
            <a:endParaRPr lang="es-ES" dirty="0"/>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4E1AE633-2157-41D0-A3BF-13366C1D6CD5}" type="slidenum">
              <a:rPr lang="es-ES" altLang="es-ES"/>
              <a:pPr>
                <a:defRPr/>
              </a:pPr>
              <a:t>‹Nº›</a:t>
            </a:fld>
            <a:endParaRPr lang="es-ES" alt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p:cNvSpPr>
            <a:spLocks noGrp="1"/>
          </p:cNvSpPr>
          <p:nvPr>
            <p:ph type="dt" sz="half" idx="10"/>
          </p:nvPr>
        </p:nvSpPr>
        <p:spPr/>
        <p:txBody>
          <a:bodyPr/>
          <a:lstStyle>
            <a:lvl1pPr>
              <a:defRPr/>
            </a:lvl1pPr>
          </a:lstStyle>
          <a:p>
            <a:pPr>
              <a:defRPr/>
            </a:pPr>
            <a:fld id="{BDD611BE-D5C0-4C78-9FDF-E98BE69E35F7}" type="datetimeFigureOut">
              <a:rPr lang="es-ES"/>
              <a:pPr>
                <a:defRPr/>
              </a:pPr>
              <a:t>19/12/2025</a:t>
            </a:fld>
            <a:endParaRPr lang="es-ES" dirty="0"/>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E99E6ACB-D6E3-49E0-80EC-9D570F2A1A54}" type="slidenum">
              <a:rPr lang="es-ES" altLang="es-ES"/>
              <a:pPr>
                <a:defRPr/>
              </a:pPr>
              <a:t>‹Nº›</a:t>
            </a:fld>
            <a:endParaRPr lang="es-ES" alt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D03ED13F-66A7-4164-84B2-8320EBBEB541}" type="datetimeFigureOut">
              <a:rPr lang="es-ES"/>
              <a:pPr>
                <a:defRPr/>
              </a:pPr>
              <a:t>19/12/2025</a:t>
            </a:fld>
            <a:endParaRPr lang="es-ES" dirty="0"/>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8F75D5B6-541C-4C49-8A43-55452DA9D2E9}" type="slidenum">
              <a:rPr lang="es-ES" altLang="es-ES"/>
              <a:pPr>
                <a:defRPr/>
              </a:pPr>
              <a:t>‹Nº›</a:t>
            </a:fld>
            <a:endParaRPr lang="es-ES" alt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3050"/>
            <a:ext cx="3259006"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E5184CD6-70E1-493C-9612-35754EB16AAE}" type="datetimeFigureOut">
              <a:rPr lang="es-ES"/>
              <a:pPr>
                <a:defRPr/>
              </a:pPr>
              <a:t>19/12/2025</a:t>
            </a:fld>
            <a:endParaRPr lang="es-ES" dirty="0"/>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40D8BBF-E752-4BA3-B625-FC1DFD93D678}" type="slidenum">
              <a:rPr lang="es-ES" altLang="es-ES"/>
              <a:pPr>
                <a:defRPr/>
              </a:pPr>
              <a:t>‹Nº›</a:t>
            </a:fld>
            <a:endParaRPr lang="es-ES" alt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41645" y="4800600"/>
            <a:ext cx="59436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C4907837-68F5-484B-90F1-2F48A0593598}" type="datetimeFigureOut">
              <a:rPr lang="es-ES"/>
              <a:pPr>
                <a:defRPr/>
              </a:pPr>
              <a:t>19/12/2025</a:t>
            </a:fld>
            <a:endParaRPr lang="es-ES" dirty="0"/>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20C8F06-5607-4DCA-8534-0C9714653EE4}" type="slidenum">
              <a:rPr lang="es-ES" altLang="es-ES"/>
              <a:pPr>
                <a:defRPr/>
              </a:pPr>
              <a:t>‹Nº›</a:t>
            </a:fld>
            <a:endParaRPr lang="es-ES" alt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A6DFE695-2874-43CC-9E5E-16EFF8C98758}" type="datetimeFigureOut">
              <a:rPr lang="es-ES"/>
              <a:pPr>
                <a:defRPr/>
              </a:pPr>
              <a:t>19/12/2025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4059C2E-41D0-4A1D-882A-3B0318CEB66B}" type="slidenum">
              <a:rPr lang="es-ES" altLang="es-ES"/>
              <a:pPr>
                <a:defRPr/>
              </a:pPr>
              <a:t>‹Nº›</a:t>
            </a:fld>
            <a:endParaRPr lang="es-ES" alt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181850" y="274641"/>
            <a:ext cx="222885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95300" y="274641"/>
            <a:ext cx="652145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49260888-65F1-40FC-9581-1300D1123BDF}" type="datetimeFigureOut">
              <a:rPr lang="es-ES"/>
              <a:pPr>
                <a:defRPr/>
              </a:pPr>
              <a:t>19/12/2025</a:t>
            </a:fld>
            <a:endParaRPr lang="es-ES" dirty="0"/>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E51AC9B-E923-4D37-9958-452BA44130BF}" type="slidenum">
              <a:rPr lang="es-ES" altLang="es-ES"/>
              <a:pPr>
                <a:defRPr/>
              </a:pPr>
              <a:t>‹Nº›</a:t>
            </a:fld>
            <a:endParaRPr lang="es-ES" alt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2 Marcador de texto"/>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3 Marcador de fecha"/>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F9BECF14-A47F-4BE6-9C14-C95E0CF62E99}" type="datetimeFigureOut">
              <a:rPr lang="es-ES"/>
              <a:pPr>
                <a:defRPr/>
              </a:pPr>
              <a:t>19/12/2025</a:t>
            </a:fld>
            <a:endParaRPr lang="es-ES" dirty="0"/>
          </a:p>
        </p:txBody>
      </p:sp>
      <p:sp>
        <p:nvSpPr>
          <p:cNvPr id="5" name="4 Marcador de pie de página"/>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7099300" y="6356350"/>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cs typeface="Arial" pitchFamily="34" charset="0"/>
              </a:defRPr>
            </a:lvl1pPr>
          </a:lstStyle>
          <a:p>
            <a:pPr>
              <a:defRPr/>
            </a:pPr>
            <a:fld id="{43BA9D3C-05EA-4C04-A28D-A376003047D0}" type="slidenum">
              <a:rPr lang="es-ES" altLang="es-ES"/>
              <a:pPr>
                <a:defRPr/>
              </a:pPr>
              <a:t>‹Nº›</a:t>
            </a:fld>
            <a:endParaRPr lang="es-ES" altLang="es-E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hyperlink" Target="http://www.mediacion.edu.es/"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mediacion.edu.e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ede.mjusticia.gob.es/es/tramites/inscripcion-registr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master@epostgrado.es" TargetMode="External"/><Relationship Id="rId2" Type="http://schemas.openxmlformats.org/officeDocument/2006/relationships/hyperlink" Target="http://www.aepd.es/" TargetMode="External"/><Relationship Id="rId1" Type="http://schemas.openxmlformats.org/officeDocument/2006/relationships/slideLayout" Target="../slideLayouts/slideLayout2.xml"/><Relationship Id="rId4" Type="http://schemas.openxmlformats.org/officeDocument/2006/relationships/hyperlink" Target="http://www.mediacion.edu.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1 CuadroTexto"/>
          <p:cNvSpPr txBox="1">
            <a:spLocks noChangeArrowheads="1"/>
          </p:cNvSpPr>
          <p:nvPr/>
        </p:nvSpPr>
        <p:spPr bwMode="auto">
          <a:xfrm>
            <a:off x="595313" y="5643563"/>
            <a:ext cx="3643312" cy="492058"/>
          </a:xfrm>
          <a:prstGeom prst="rect">
            <a:avLst/>
          </a:prstGeom>
          <a:noFill/>
          <a:ln w="9525">
            <a:noFill/>
            <a:miter lim="800000"/>
            <a:headEnd/>
            <a:tailEnd/>
          </a:ln>
        </p:spPr>
        <p:txBody>
          <a:bodyPr>
            <a:spAutoFit/>
          </a:bodyPr>
          <a:lstStyle/>
          <a:p>
            <a:pPr algn="ctr" eaLnBrk="1" hangingPunct="1">
              <a:lnSpc>
                <a:spcPts val="1600"/>
              </a:lnSpc>
            </a:pPr>
            <a:r>
              <a:rPr lang="es-ES" altLang="es-ES" sz="1200" dirty="0">
                <a:latin typeface="Calibri" pitchFamily="34" charset="0"/>
                <a:cs typeface="Calibri" pitchFamily="34" charset="0"/>
              </a:rPr>
              <a:t>Curso Válido para la inscripción en el Registro de personas mediadoras del Ministerio de Justicia. </a:t>
            </a:r>
          </a:p>
        </p:txBody>
      </p:sp>
      <p:pic>
        <p:nvPicPr>
          <p:cNvPr id="2051" name="Picture 5" descr="Ministerio-de-Justicia"/>
          <p:cNvPicPr>
            <a:picLocks noChangeAspect="1" noChangeArrowheads="1"/>
          </p:cNvPicPr>
          <p:nvPr/>
        </p:nvPicPr>
        <p:blipFill>
          <a:blip r:embed="rId2" cstate="print"/>
          <a:srcRect/>
          <a:stretch>
            <a:fillRect/>
          </a:stretch>
        </p:blipFill>
        <p:spPr bwMode="auto">
          <a:xfrm>
            <a:off x="1238250" y="5072063"/>
            <a:ext cx="2160588" cy="604837"/>
          </a:xfrm>
          <a:prstGeom prst="rect">
            <a:avLst/>
          </a:prstGeom>
          <a:noFill/>
          <a:ln w="9525">
            <a:noFill/>
            <a:miter lim="800000"/>
            <a:headEnd/>
            <a:tailEnd/>
          </a:ln>
        </p:spPr>
      </p:pic>
      <p:sp>
        <p:nvSpPr>
          <p:cNvPr id="2" name="1 Rectángulo"/>
          <p:cNvSpPr/>
          <p:nvPr/>
        </p:nvSpPr>
        <p:spPr>
          <a:xfrm>
            <a:off x="0" y="0"/>
            <a:ext cx="56038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2053" name="Picture 14" descr="Gratis Fotos de stock gratuitas de #interior, ambiente informal, aperitivos Foto de stock"/>
          <p:cNvPicPr>
            <a:picLocks noChangeAspect="1" noChangeArrowheads="1"/>
          </p:cNvPicPr>
          <p:nvPr/>
        </p:nvPicPr>
        <p:blipFill>
          <a:blip r:embed="rId3" cstate="print"/>
          <a:srcRect r="9283" b="4956"/>
          <a:stretch>
            <a:fillRect/>
          </a:stretch>
        </p:blipFill>
        <p:spPr bwMode="auto">
          <a:xfrm>
            <a:off x="0" y="1917700"/>
            <a:ext cx="3900488" cy="2725738"/>
          </a:xfrm>
          <a:prstGeom prst="rect">
            <a:avLst/>
          </a:prstGeom>
          <a:noFill/>
          <a:ln w="9525">
            <a:noFill/>
            <a:miter lim="800000"/>
            <a:headEnd/>
            <a:tailEnd/>
          </a:ln>
        </p:spPr>
      </p:pic>
      <p:pic>
        <p:nvPicPr>
          <p:cNvPr id="2054" name="Imagen 2"/>
          <p:cNvPicPr>
            <a:picLocks noChangeAspect="1" noChangeArrowheads="1"/>
          </p:cNvPicPr>
          <p:nvPr/>
        </p:nvPicPr>
        <p:blipFill>
          <a:blip r:embed="rId4" cstate="print"/>
          <a:srcRect/>
          <a:stretch>
            <a:fillRect/>
          </a:stretch>
        </p:blipFill>
        <p:spPr bwMode="auto">
          <a:xfrm>
            <a:off x="1728788" y="142875"/>
            <a:ext cx="1581150" cy="1585913"/>
          </a:xfrm>
          <a:prstGeom prst="rect">
            <a:avLst/>
          </a:prstGeom>
          <a:noFill/>
          <a:ln w="9525">
            <a:noFill/>
            <a:miter lim="800000"/>
            <a:headEnd/>
            <a:tailEnd/>
          </a:ln>
        </p:spPr>
      </p:pic>
      <p:pic>
        <p:nvPicPr>
          <p:cNvPr id="2055" name="Picture 18" descr="Premio de Arquitectura CSCAE"/>
          <p:cNvPicPr>
            <a:picLocks noChangeAspect="1" noChangeArrowheads="1"/>
          </p:cNvPicPr>
          <p:nvPr/>
        </p:nvPicPr>
        <p:blipFill>
          <a:blip r:embed="rId5" cstate="print"/>
          <a:srcRect/>
          <a:stretch>
            <a:fillRect/>
          </a:stretch>
        </p:blipFill>
        <p:spPr bwMode="auto">
          <a:xfrm>
            <a:off x="5381625" y="414338"/>
            <a:ext cx="3670300" cy="1014412"/>
          </a:xfrm>
          <a:prstGeom prst="rect">
            <a:avLst/>
          </a:prstGeom>
          <a:noFill/>
          <a:ln w="9525">
            <a:noFill/>
            <a:miter lim="800000"/>
            <a:headEnd/>
            <a:tailEnd/>
          </a:ln>
        </p:spPr>
      </p:pic>
      <p:sp>
        <p:nvSpPr>
          <p:cNvPr id="2056" name="2 Marcador de contenido"/>
          <p:cNvSpPr txBox="1">
            <a:spLocks/>
          </p:cNvSpPr>
          <p:nvPr/>
        </p:nvSpPr>
        <p:spPr bwMode="auto">
          <a:xfrm>
            <a:off x="4095750" y="1928813"/>
            <a:ext cx="5143500" cy="2214562"/>
          </a:xfrm>
          <a:prstGeom prst="rect">
            <a:avLst/>
          </a:prstGeom>
          <a:noFill/>
          <a:ln w="9525">
            <a:solidFill>
              <a:schemeClr val="tx2"/>
            </a:solidFill>
            <a:miter lim="800000"/>
            <a:headEnd/>
            <a:tailEnd/>
          </a:ln>
        </p:spPr>
        <p:txBody>
          <a:bodyPr/>
          <a:lstStyle/>
          <a:p>
            <a:pPr algn="ctr">
              <a:spcBef>
                <a:spcPts val="600"/>
              </a:spcBef>
              <a:buFont typeface="Arial" charset="0"/>
              <a:buNone/>
            </a:pPr>
            <a:r>
              <a:rPr lang="es-ES" altLang="es-ES" sz="3200" b="1">
                <a:solidFill>
                  <a:srgbClr val="00B050"/>
                </a:solidFill>
              </a:rPr>
              <a:t>Arquitecto Experto </a:t>
            </a:r>
            <a:r>
              <a:rPr lang="es-ES" altLang="es-ES" sz="3200"/>
              <a:t>en Mediación y Conciliación </a:t>
            </a:r>
          </a:p>
          <a:p>
            <a:pPr algn="ctr"/>
            <a:r>
              <a:rPr lang="es-ES" altLang="es-ES" b="1">
                <a:solidFill>
                  <a:schemeClr val="tx2"/>
                </a:solidFill>
                <a:latin typeface="Calibri" pitchFamily="34" charset="0"/>
              </a:rPr>
              <a:t>Medios Adecuados de Solución de Controversias</a:t>
            </a:r>
            <a:br>
              <a:rPr lang="es-ES" altLang="es-ES" b="1">
                <a:solidFill>
                  <a:schemeClr val="tx2"/>
                </a:solidFill>
                <a:latin typeface="Calibri" pitchFamily="34" charset="0"/>
              </a:rPr>
            </a:br>
            <a:endParaRPr lang="es-ES" altLang="es-ES" b="1">
              <a:solidFill>
                <a:schemeClr val="tx2"/>
              </a:solidFill>
              <a:latin typeface="Calibri" pitchFamily="34" charset="0"/>
            </a:endParaRPr>
          </a:p>
          <a:p>
            <a:pPr algn="ctr">
              <a:buFont typeface="Wingdings" pitchFamily="2" charset="2"/>
              <a:buChar char="Ø"/>
            </a:pPr>
            <a:r>
              <a:rPr lang="es-ES" altLang="es-ES" b="1" u="sng">
                <a:latin typeface="Calibri" pitchFamily="34" charset="0"/>
              </a:rPr>
              <a:t>150 horas. Formación Online. 375 €</a:t>
            </a:r>
          </a:p>
          <a:p>
            <a:pPr>
              <a:buFont typeface="Wingdings" pitchFamily="2" charset="2"/>
              <a:buChar char="Ø"/>
            </a:pPr>
            <a:r>
              <a:rPr lang="es-ES" altLang="es-ES" b="1" u="sng">
                <a:latin typeface="Calibri" pitchFamily="34" charset="0"/>
              </a:rPr>
              <a:t>Sesiones prácticas: Talleres, Jornadas y Encuentros</a:t>
            </a:r>
          </a:p>
          <a:p>
            <a:pPr algn="just" eaLnBrk="1" hangingPunct="1">
              <a:spcBef>
                <a:spcPct val="20000"/>
              </a:spcBef>
              <a:buFont typeface="Arial" charset="0"/>
              <a:buNone/>
            </a:pPr>
            <a:endParaRPr lang="es-ES" altLang="es-ES" sz="1200">
              <a:latin typeface="Calibri" pitchFamily="34" charset="0"/>
            </a:endParaRPr>
          </a:p>
        </p:txBody>
      </p:sp>
      <p:pic>
        <p:nvPicPr>
          <p:cNvPr id="2057" name="Picture 16" descr="UAPFE Unión de Arquitectos Peritos Forenses de España"/>
          <p:cNvPicPr>
            <a:picLocks noChangeAspect="1" noChangeArrowheads="1"/>
          </p:cNvPicPr>
          <p:nvPr/>
        </p:nvPicPr>
        <p:blipFill>
          <a:blip r:embed="rId6" cstate="print"/>
          <a:srcRect/>
          <a:stretch>
            <a:fillRect/>
          </a:stretch>
        </p:blipFill>
        <p:spPr bwMode="auto">
          <a:xfrm>
            <a:off x="7789863" y="5072063"/>
            <a:ext cx="1466850" cy="1174750"/>
          </a:xfrm>
          <a:prstGeom prst="rect">
            <a:avLst/>
          </a:prstGeom>
          <a:noFill/>
          <a:ln w="9525">
            <a:noFill/>
            <a:miter lim="800000"/>
            <a:headEnd/>
            <a:tailEnd/>
          </a:ln>
        </p:spPr>
      </p:pic>
      <p:sp>
        <p:nvSpPr>
          <p:cNvPr id="2058" name="2 Marcador de contenido"/>
          <p:cNvSpPr txBox="1">
            <a:spLocks/>
          </p:cNvSpPr>
          <p:nvPr/>
        </p:nvSpPr>
        <p:spPr bwMode="auto">
          <a:xfrm>
            <a:off x="4238625" y="4221163"/>
            <a:ext cx="4959350" cy="606425"/>
          </a:xfrm>
          <a:prstGeom prst="rect">
            <a:avLst/>
          </a:prstGeom>
          <a:noFill/>
          <a:ln w="9525">
            <a:noFill/>
            <a:miter lim="800000"/>
            <a:headEnd/>
            <a:tailEnd/>
          </a:ln>
        </p:spPr>
        <p:txBody>
          <a:bodyPr/>
          <a:lstStyle/>
          <a:p>
            <a:pPr algn="ctr">
              <a:spcBef>
                <a:spcPct val="20000"/>
              </a:spcBef>
              <a:buFont typeface="Arial" charset="0"/>
              <a:buNone/>
            </a:pPr>
            <a:r>
              <a:rPr lang="es-ES" altLang="es-ES" sz="2000" b="1" dirty="0" smtClean="0">
                <a:latin typeface="Calibri" pitchFamily="34" charset="0"/>
                <a:hlinkClick r:id="rId7"/>
              </a:rPr>
              <a:t>Inscripciones hasta 22 de enero 2026</a:t>
            </a:r>
          </a:p>
          <a:p>
            <a:pPr algn="ctr">
              <a:spcBef>
                <a:spcPct val="20000"/>
              </a:spcBef>
              <a:buFont typeface="Arial" charset="0"/>
              <a:buNone/>
            </a:pPr>
            <a:r>
              <a:rPr lang="es-ES" altLang="es-ES" sz="2000" dirty="0" smtClean="0">
                <a:solidFill>
                  <a:schemeClr val="tx2"/>
                </a:solidFill>
                <a:latin typeface="Calibri" pitchFamily="34" charset="0"/>
                <a:hlinkClick r:id="rId7"/>
              </a:rPr>
              <a:t>www.</a:t>
            </a:r>
            <a:r>
              <a:rPr lang="es-ES" altLang="es-ES" sz="2000" u="sng" dirty="0" smtClean="0">
                <a:solidFill>
                  <a:schemeClr val="tx2"/>
                </a:solidFill>
                <a:latin typeface="Calibri" pitchFamily="34" charset="0"/>
                <a:hlinkClick r:id="rId7"/>
              </a:rPr>
              <a:t>mediacion</a:t>
            </a:r>
            <a:r>
              <a:rPr lang="es-ES" altLang="es-ES" sz="2000" dirty="0" smtClean="0">
                <a:solidFill>
                  <a:schemeClr val="tx2"/>
                </a:solidFill>
                <a:latin typeface="Calibri" pitchFamily="34" charset="0"/>
                <a:hlinkClick r:id="rId7"/>
              </a:rPr>
              <a:t>.edu.es</a:t>
            </a:r>
            <a:r>
              <a:rPr lang="es-ES" altLang="es-ES" sz="2000" dirty="0" smtClean="0">
                <a:solidFill>
                  <a:schemeClr val="tx2"/>
                </a:solidFill>
                <a:latin typeface="Calibri" pitchFamily="34" charset="0"/>
              </a:rPr>
              <a:t> </a:t>
            </a:r>
            <a:endParaRPr lang="es-ES" altLang="es-ES" sz="2000" dirty="0">
              <a:solidFill>
                <a:schemeClr val="tx2"/>
              </a:solidFill>
              <a:latin typeface="Calibri" pitchFamily="34" charset="0"/>
            </a:endParaRPr>
          </a:p>
          <a:p>
            <a:pPr algn="ctr" eaLnBrk="1" hangingPunct="1">
              <a:spcBef>
                <a:spcPct val="20000"/>
              </a:spcBef>
              <a:buFont typeface="Arial" charset="0"/>
              <a:buNone/>
            </a:pPr>
            <a:r>
              <a:rPr lang="es-ES" altLang="es-ES" sz="2400" dirty="0">
                <a:latin typeface="Calibri" pitchFamily="34" charset="0"/>
              </a:rPr>
              <a:t> </a:t>
            </a:r>
          </a:p>
        </p:txBody>
      </p:sp>
      <p:pic>
        <p:nvPicPr>
          <p:cNvPr id="2059" name="Picture 9" descr="D:\DATOS\Escritorio\MASC 2025\LOGOS MASC Y 21 DE ENERO\04BB DIC- LOGO- MASC-5 - copia.jpg"/>
          <p:cNvPicPr>
            <a:picLocks noChangeAspect="1" noChangeArrowheads="1"/>
          </p:cNvPicPr>
          <p:nvPr/>
        </p:nvPicPr>
        <p:blipFill>
          <a:blip r:embed="rId8" cstate="print"/>
          <a:srcRect/>
          <a:stretch>
            <a:fillRect/>
          </a:stretch>
        </p:blipFill>
        <p:spPr bwMode="auto">
          <a:xfrm>
            <a:off x="5024438" y="5000625"/>
            <a:ext cx="2419350" cy="1179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2 Marcador de contenido"/>
          <p:cNvSpPr>
            <a:spLocks noGrp="1"/>
          </p:cNvSpPr>
          <p:nvPr>
            <p:ph idx="1"/>
          </p:nvPr>
        </p:nvSpPr>
        <p:spPr>
          <a:xfrm>
            <a:off x="4160838" y="2428875"/>
            <a:ext cx="5256212" cy="4000500"/>
          </a:xfrm>
        </p:spPr>
        <p:txBody>
          <a:bodyPr/>
          <a:lstStyle/>
          <a:p>
            <a:pPr marL="0" indent="0" algn="just">
              <a:buFont typeface="Arial" charset="0"/>
              <a:buNone/>
            </a:pPr>
            <a:r>
              <a:rPr lang="es-ES" altLang="es-ES" sz="1200" smtClean="0"/>
              <a:t>La </a:t>
            </a:r>
            <a:r>
              <a:rPr lang="es-ES" altLang="es-ES" sz="1200" b="1" smtClean="0"/>
              <a:t>Cátedra de Bienestar Social, Comunicación, Educación y Empleo de la Universidad a Distancia de Madrid </a:t>
            </a:r>
            <a:r>
              <a:rPr lang="es-ES" altLang="es-ES" sz="1200" smtClean="0"/>
              <a:t>en Colaboración con el Consejo Superior de Colegios de Arquitectos de España, Unión de Arquitectos Peritos y Forenses de España y Escuela Española de Mediación y Resolución de Conflictos, convocan este programa con el fin de capacitar y preparar a los/las mediadores/as en Mediación Civil, Mercantil y Métodos Adecuados de Solución de Controversias.</a:t>
            </a:r>
          </a:p>
          <a:p>
            <a:pPr marL="0" indent="0" algn="just">
              <a:buFont typeface="Arial" charset="0"/>
              <a:buNone/>
            </a:pPr>
            <a:endParaRPr lang="es-ES" altLang="es-ES" sz="1200" smtClean="0"/>
          </a:p>
          <a:p>
            <a:pPr marL="0" indent="0" algn="just">
              <a:buFont typeface="Arial" charset="0"/>
              <a:buNone/>
            </a:pPr>
            <a:r>
              <a:rPr lang="es-ES" altLang="es-ES" sz="1200" smtClean="0"/>
              <a:t>El </a:t>
            </a:r>
            <a:r>
              <a:rPr lang="es-ES" altLang="es-ES" sz="1200" b="1" smtClean="0"/>
              <a:t>Consejo Superior de Colegios de Arquitectos de España </a:t>
            </a:r>
            <a:r>
              <a:rPr lang="es-ES" altLang="es-ES" sz="1200" smtClean="0"/>
              <a:t>es el máximo órgano de representación de los profesionales de la arquitectura y aglutina su actividad específica a través de los Colegios de Arquitectos, quienes tienen asignadas entre sus funciones, asesorar y apoyar a los Arquitectos en el ejercicio profesional instituyendo y prestando todo tipo de servicios con este fin, incluidos los de información profesional, técnica y de formación permanente.</a:t>
            </a:r>
          </a:p>
          <a:p>
            <a:pPr marL="0" indent="0" algn="just">
              <a:buFont typeface="Arial" charset="0"/>
              <a:buNone/>
            </a:pPr>
            <a:endParaRPr lang="es-ES" altLang="es-ES" sz="1200" smtClean="0"/>
          </a:p>
          <a:p>
            <a:pPr marL="0" indent="0" algn="just">
              <a:buFont typeface="Arial" charset="0"/>
              <a:buNone/>
            </a:pPr>
            <a:r>
              <a:rPr lang="es-ES" altLang="es-ES" sz="1200" smtClean="0"/>
              <a:t>La </a:t>
            </a:r>
            <a:r>
              <a:rPr lang="es-ES" altLang="es-ES" sz="1200" b="1" smtClean="0"/>
              <a:t>UAPFE, Unión de Arquitectos Peritos y Forenses de España</a:t>
            </a:r>
            <a:r>
              <a:rPr lang="es-ES" altLang="es-ES" sz="1200" smtClean="0"/>
              <a:t>, aglutina todas las agrupaciones de arquitectos peritos de los Colegios de Arquitectos, ofrece recursos y servicios comunes, y trabaja para facilitar la colaboración y puesta en común de la excelencia.</a:t>
            </a:r>
          </a:p>
        </p:txBody>
      </p:sp>
      <p:sp>
        <p:nvSpPr>
          <p:cNvPr id="4099" name="2 Marcador de contenido"/>
          <p:cNvSpPr txBox="1">
            <a:spLocks/>
          </p:cNvSpPr>
          <p:nvPr/>
        </p:nvSpPr>
        <p:spPr bwMode="auto">
          <a:xfrm>
            <a:off x="4305300" y="428625"/>
            <a:ext cx="792163"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01</a:t>
            </a:r>
          </a:p>
        </p:txBody>
      </p:sp>
      <p:sp>
        <p:nvSpPr>
          <p:cNvPr id="4100" name="2 Marcador de contenido"/>
          <p:cNvSpPr txBox="1">
            <a:spLocks/>
          </p:cNvSpPr>
          <p:nvPr/>
        </p:nvSpPr>
        <p:spPr bwMode="auto">
          <a:xfrm>
            <a:off x="4016375" y="1409700"/>
            <a:ext cx="34226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Presentación</a:t>
            </a:r>
          </a:p>
          <a:p>
            <a:pPr algn="just" eaLnBrk="1" hangingPunct="1">
              <a:lnSpc>
                <a:spcPct val="200000"/>
              </a:lnSpc>
              <a:spcBef>
                <a:spcPct val="20000"/>
              </a:spcBef>
              <a:buFont typeface="Arial" charset="0"/>
              <a:buNone/>
            </a:pPr>
            <a:endParaRPr lang="es-ES" altLang="es-ES" sz="2400">
              <a:latin typeface="Calibri" pitchFamily="34" charset="0"/>
            </a:endParaRPr>
          </a:p>
        </p:txBody>
      </p:sp>
      <p:sp>
        <p:nvSpPr>
          <p:cNvPr id="14" name="13 Rectángulo"/>
          <p:cNvSpPr/>
          <p:nvPr/>
        </p:nvSpPr>
        <p:spPr>
          <a:xfrm>
            <a:off x="0" y="6021388"/>
            <a:ext cx="3535363" cy="863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6" name="15 Rectángulo"/>
          <p:cNvSpPr/>
          <p:nvPr/>
        </p:nvSpPr>
        <p:spPr>
          <a:xfrm>
            <a:off x="4160838" y="474663"/>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4160838" y="2246313"/>
            <a:ext cx="5745162"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4104" name="Picture 13" descr="Gratis Fotos de stock gratuitas de acogedor, artilugio, autónomo Foto de stock"/>
          <p:cNvPicPr>
            <a:picLocks noChangeAspect="1" noChangeArrowheads="1"/>
          </p:cNvPicPr>
          <p:nvPr/>
        </p:nvPicPr>
        <p:blipFill>
          <a:blip r:embed="rId2" cstate="print"/>
          <a:srcRect r="7533" b="7832"/>
          <a:stretch>
            <a:fillRect/>
          </a:stretch>
        </p:blipFill>
        <p:spPr bwMode="auto">
          <a:xfrm>
            <a:off x="0" y="571500"/>
            <a:ext cx="3535363" cy="5449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3 CuadroTexto"/>
          <p:cNvSpPr txBox="1">
            <a:spLocks noChangeArrowheads="1"/>
          </p:cNvSpPr>
          <p:nvPr/>
        </p:nvSpPr>
        <p:spPr bwMode="auto">
          <a:xfrm>
            <a:off x="523875" y="1838325"/>
            <a:ext cx="4643438" cy="4832350"/>
          </a:xfrm>
          <a:prstGeom prst="rect">
            <a:avLst/>
          </a:prstGeom>
          <a:noFill/>
          <a:ln w="9525">
            <a:noFill/>
            <a:miter lim="800000"/>
            <a:headEnd/>
            <a:tailEnd/>
          </a:ln>
        </p:spPr>
        <p:txBody>
          <a:bodyPr>
            <a:spAutoFit/>
          </a:bodyPr>
          <a:lstStyle/>
          <a:p>
            <a:r>
              <a:rPr lang="es-ES" altLang="es-ES" sz="1100" b="1" u="sng" dirty="0">
                <a:solidFill>
                  <a:srgbClr val="C00000"/>
                </a:solidFill>
              </a:rPr>
              <a:t>Taller: </a:t>
            </a:r>
            <a:r>
              <a:rPr lang="es-ES" altLang="es-ES" sz="1100" b="1" u="sng" dirty="0" smtClean="0">
                <a:solidFill>
                  <a:srgbClr val="C00000"/>
                </a:solidFill>
              </a:rPr>
              <a:t>Aplic6aciones </a:t>
            </a:r>
            <a:r>
              <a:rPr lang="es-ES" altLang="es-ES" sz="1100" b="1" u="sng" dirty="0">
                <a:solidFill>
                  <a:srgbClr val="C00000"/>
                </a:solidFill>
              </a:rPr>
              <a:t>de la Ley Orgánica 1/2025 y MASC</a:t>
            </a:r>
          </a:p>
          <a:p>
            <a:r>
              <a:rPr lang="es-ES" altLang="es-ES" sz="1100" dirty="0"/>
              <a:t>📅 Fecha: </a:t>
            </a:r>
            <a:r>
              <a:rPr lang="es-ES" altLang="es-ES" sz="1100" dirty="0" smtClean="0"/>
              <a:t>6 de </a:t>
            </a:r>
            <a:r>
              <a:rPr lang="es-ES" altLang="es-ES" sz="1100" dirty="0" smtClean="0"/>
              <a:t>febrero </a:t>
            </a:r>
            <a:r>
              <a:rPr lang="es-ES" altLang="es-ES" sz="1100" dirty="0"/>
              <a:t>(viernes)</a:t>
            </a:r>
            <a:br>
              <a:rPr lang="es-ES" altLang="es-ES" sz="1100" dirty="0"/>
            </a:br>
            <a:r>
              <a:rPr lang="es-ES" altLang="es-ES" sz="1100" dirty="0"/>
              <a:t>🕓 Horario: 16:30 a 20:30</a:t>
            </a:r>
            <a:br>
              <a:rPr lang="es-ES" altLang="es-ES" sz="1100" dirty="0"/>
            </a:br>
            <a:r>
              <a:rPr lang="es-ES" altLang="es-ES" sz="1100" dirty="0"/>
              <a:t>🧩 Contenido: Introducción a los Medios Adecuados de Solución de Controversias (MASC): mediación, conciliación, negociación. Revisión inicial del marco legal vigente según la Ley Orgánica 1/2025.</a:t>
            </a:r>
          </a:p>
          <a:p>
            <a:endParaRPr lang="es-ES" altLang="es-ES" sz="1100" b="1" u="sng" dirty="0">
              <a:solidFill>
                <a:srgbClr val="C00000"/>
              </a:solidFill>
            </a:endParaRPr>
          </a:p>
          <a:p>
            <a:r>
              <a:rPr lang="es-ES" altLang="es-ES" sz="1100" b="1" u="sng" dirty="0">
                <a:solidFill>
                  <a:srgbClr val="C00000"/>
                </a:solidFill>
              </a:rPr>
              <a:t> Jornada: Mediación y Ética en el Ámbito de los Conflictos</a:t>
            </a:r>
          </a:p>
          <a:p>
            <a:r>
              <a:rPr lang="es-ES" altLang="es-ES" sz="1100" dirty="0"/>
              <a:t>📅 Fecha: </a:t>
            </a:r>
            <a:r>
              <a:rPr lang="es-ES" altLang="es-ES" sz="1100" dirty="0" smtClean="0"/>
              <a:t>7 de febrero </a:t>
            </a:r>
            <a:r>
              <a:rPr lang="es-ES" altLang="es-ES" sz="1100" dirty="0"/>
              <a:t>(sábado)</a:t>
            </a:r>
            <a:br>
              <a:rPr lang="es-ES" altLang="es-ES" sz="1100" dirty="0"/>
            </a:br>
            <a:r>
              <a:rPr lang="es-ES" altLang="es-ES" sz="1100" dirty="0"/>
              <a:t>🕤 Horario: 9:30 a 13:30</a:t>
            </a:r>
            <a:br>
              <a:rPr lang="es-ES" altLang="es-ES" sz="1100" dirty="0"/>
            </a:br>
            <a:r>
              <a:rPr lang="es-ES" altLang="es-ES" sz="1100" dirty="0"/>
              <a:t>🧩 Contenido:</a:t>
            </a:r>
            <a:br>
              <a:rPr lang="es-ES" altLang="es-ES" sz="1100" dirty="0"/>
            </a:br>
            <a:r>
              <a:rPr lang="es-ES" altLang="es-ES" sz="1100" dirty="0"/>
              <a:t>Análisis del papel de los colegios profesionales y sus comisiones de ética y deontología en la gestión de conflictos a través de MASC.</a:t>
            </a:r>
          </a:p>
          <a:p>
            <a:endParaRPr lang="es-ES" altLang="es-ES" sz="1100" b="1" u="sng" dirty="0">
              <a:solidFill>
                <a:srgbClr val="C00000"/>
              </a:solidFill>
            </a:endParaRPr>
          </a:p>
          <a:p>
            <a:r>
              <a:rPr lang="es-ES" altLang="es-ES" sz="1100" b="1" u="sng" dirty="0">
                <a:solidFill>
                  <a:srgbClr val="C00000"/>
                </a:solidFill>
              </a:rPr>
              <a:t> Encuentro: Perfil Profesional de la Persona Mediadora</a:t>
            </a:r>
          </a:p>
          <a:p>
            <a:r>
              <a:rPr lang="es-ES" altLang="es-ES" sz="1100" dirty="0"/>
              <a:t>📅 Fecha: </a:t>
            </a:r>
            <a:r>
              <a:rPr lang="es-ES" altLang="es-ES" sz="1100" dirty="0" smtClean="0"/>
              <a:t>13 de febrero (viernes</a:t>
            </a:r>
            <a:r>
              <a:rPr lang="es-ES" altLang="es-ES" sz="1100" dirty="0"/>
              <a:t>)</a:t>
            </a:r>
            <a:br>
              <a:rPr lang="es-ES" altLang="es-ES" sz="1100" dirty="0"/>
            </a:br>
            <a:r>
              <a:rPr lang="es-ES" altLang="es-ES" sz="1100" dirty="0"/>
              <a:t>🕓 Horario: 16:30 a 20:30</a:t>
            </a:r>
            <a:br>
              <a:rPr lang="es-ES" altLang="es-ES" sz="1100" dirty="0"/>
            </a:br>
            <a:r>
              <a:rPr lang="es-ES" altLang="es-ES" sz="1100" dirty="0"/>
              <a:t>🧩 Contenido:</a:t>
            </a:r>
            <a:br>
              <a:rPr lang="es-ES" altLang="es-ES" sz="1100" dirty="0"/>
            </a:br>
            <a:r>
              <a:rPr lang="es-ES" altLang="es-ES" sz="1100" dirty="0"/>
              <a:t>Conceptualización, características, condiciones de acceso y  funciones del profesional de los MASC. Registro  de las personas mediadoras ante el Ministerio de Justicia.</a:t>
            </a:r>
          </a:p>
          <a:p>
            <a:endParaRPr lang="es-ES" altLang="es-ES" sz="1100" dirty="0"/>
          </a:p>
          <a:p>
            <a:r>
              <a:rPr lang="es-ES" altLang="es-ES" sz="1100" dirty="0"/>
              <a:t> </a:t>
            </a:r>
            <a:r>
              <a:rPr lang="es-ES" altLang="es-ES" sz="1100" b="1" u="sng" dirty="0">
                <a:solidFill>
                  <a:srgbClr val="C00000"/>
                </a:solidFill>
              </a:rPr>
              <a:t>Taller: Técnicas y Herramientas de Comunicación y Negociación</a:t>
            </a:r>
          </a:p>
          <a:p>
            <a:r>
              <a:rPr lang="es-ES" altLang="es-ES" sz="1100" dirty="0"/>
              <a:t>📅 Fecha: </a:t>
            </a:r>
            <a:r>
              <a:rPr lang="es-ES" altLang="es-ES" sz="1100" dirty="0" smtClean="0"/>
              <a:t>14 de febrero (sábado</a:t>
            </a:r>
            <a:r>
              <a:rPr lang="es-ES" altLang="es-ES" sz="1100" dirty="0"/>
              <a:t>)</a:t>
            </a:r>
            <a:br>
              <a:rPr lang="es-ES" altLang="es-ES" sz="1100" dirty="0"/>
            </a:br>
            <a:r>
              <a:rPr lang="es-ES" altLang="es-ES" sz="1100" dirty="0"/>
              <a:t>🕤 Horario: 9:30 a 13:30</a:t>
            </a:r>
            <a:br>
              <a:rPr lang="es-ES" altLang="es-ES" sz="1100" dirty="0"/>
            </a:br>
            <a:r>
              <a:rPr lang="es-ES" altLang="es-ES" sz="1100" dirty="0"/>
              <a:t>🧩 Contenido:</a:t>
            </a:r>
            <a:br>
              <a:rPr lang="es-ES" altLang="es-ES" sz="1100" dirty="0"/>
            </a:br>
            <a:r>
              <a:rPr lang="es-ES" altLang="es-ES" sz="1100" dirty="0"/>
              <a:t>Prácticas de negociación y comunicación aplicadas a conflictos en edificación, urbanismo y arquitectura</a:t>
            </a:r>
          </a:p>
        </p:txBody>
      </p:sp>
      <p:sp>
        <p:nvSpPr>
          <p:cNvPr id="3075" name="4 CuadroTexto"/>
          <p:cNvSpPr txBox="1">
            <a:spLocks noChangeArrowheads="1"/>
          </p:cNvSpPr>
          <p:nvPr/>
        </p:nvSpPr>
        <p:spPr bwMode="auto">
          <a:xfrm>
            <a:off x="5167313" y="1766888"/>
            <a:ext cx="4429125" cy="4832350"/>
          </a:xfrm>
          <a:prstGeom prst="rect">
            <a:avLst/>
          </a:prstGeom>
          <a:noFill/>
          <a:ln w="9525">
            <a:noFill/>
            <a:miter lim="800000"/>
            <a:headEnd/>
            <a:tailEnd/>
          </a:ln>
        </p:spPr>
        <p:txBody>
          <a:bodyPr>
            <a:spAutoFit/>
          </a:bodyPr>
          <a:lstStyle/>
          <a:p>
            <a:r>
              <a:rPr lang="es-ES" altLang="es-ES" sz="1100" b="1" u="sng" dirty="0">
                <a:solidFill>
                  <a:schemeClr val="tx2"/>
                </a:solidFill>
              </a:rPr>
              <a:t>Jornada: Modelos Harvard, Transformativo y Circular-Narrativo</a:t>
            </a:r>
            <a:endParaRPr lang="es-ES" altLang="es-ES" sz="1100" u="sng" dirty="0">
              <a:solidFill>
                <a:schemeClr val="tx2"/>
              </a:solidFill>
            </a:endParaRPr>
          </a:p>
          <a:p>
            <a:r>
              <a:rPr lang="es-ES" altLang="es-ES" sz="1100" b="1" dirty="0"/>
              <a:t>📅 Fecha:</a:t>
            </a:r>
            <a:r>
              <a:rPr lang="es-ES" altLang="es-ES" sz="1100" dirty="0"/>
              <a:t> </a:t>
            </a:r>
            <a:r>
              <a:rPr lang="es-ES" altLang="es-ES" sz="1100" dirty="0" smtClean="0"/>
              <a:t>20 de febrero (viernes</a:t>
            </a:r>
            <a:r>
              <a:rPr lang="es-ES" altLang="es-ES" sz="1100" dirty="0"/>
              <a:t>)</a:t>
            </a:r>
            <a:br>
              <a:rPr lang="es-ES" altLang="es-ES" sz="1100" dirty="0"/>
            </a:br>
            <a:r>
              <a:rPr lang="es-ES" altLang="es-ES" sz="1100" b="1" dirty="0"/>
              <a:t>🕓 Horario:</a:t>
            </a:r>
            <a:r>
              <a:rPr lang="es-ES" altLang="es-ES" sz="1100" dirty="0"/>
              <a:t> 16:30 a 20:30</a:t>
            </a:r>
            <a:br>
              <a:rPr lang="es-ES" altLang="es-ES" sz="1100" dirty="0"/>
            </a:br>
            <a:r>
              <a:rPr lang="es-ES" altLang="es-ES" sz="1100" b="1" dirty="0"/>
              <a:t>🧩 Contenido:</a:t>
            </a:r>
            <a:r>
              <a:rPr lang="es-ES" altLang="es-ES" sz="1100" dirty="0"/>
              <a:t/>
            </a:r>
            <a:br>
              <a:rPr lang="es-ES" altLang="es-ES" sz="1100" dirty="0"/>
            </a:br>
            <a:r>
              <a:rPr lang="es-ES" altLang="es-ES" sz="1100" dirty="0"/>
              <a:t>Aplicación de modelos avanzados de mediación, conciliación y </a:t>
            </a:r>
            <a:r>
              <a:rPr lang="es-ES" altLang="es-ES" sz="1100" dirty="0" err="1"/>
              <a:t>Masc</a:t>
            </a:r>
            <a:r>
              <a:rPr lang="es-ES" altLang="es-ES" sz="1100" dirty="0"/>
              <a:t>  en la negociación y Comunicación.</a:t>
            </a:r>
          </a:p>
          <a:p>
            <a:endParaRPr lang="es-ES" altLang="es-ES" sz="1100" b="1" u="sng" dirty="0">
              <a:solidFill>
                <a:schemeClr val="tx2"/>
              </a:solidFill>
            </a:endParaRPr>
          </a:p>
          <a:p>
            <a:r>
              <a:rPr lang="es-ES" altLang="es-ES" sz="1100" b="1" u="sng" dirty="0">
                <a:solidFill>
                  <a:schemeClr val="tx2"/>
                </a:solidFill>
              </a:rPr>
              <a:t> Encuentro: </a:t>
            </a:r>
            <a:r>
              <a:rPr lang="es-ES" altLang="es-ES" sz="1100" b="1" u="sng" dirty="0" err="1">
                <a:solidFill>
                  <a:schemeClr val="tx2"/>
                </a:solidFill>
              </a:rPr>
              <a:t>Analisis</a:t>
            </a:r>
            <a:r>
              <a:rPr lang="es-ES" altLang="es-ES" sz="1100" b="1" u="sng" dirty="0">
                <a:solidFill>
                  <a:schemeClr val="tx2"/>
                </a:solidFill>
              </a:rPr>
              <a:t> de casos prácticos en Mediación Civil</a:t>
            </a:r>
          </a:p>
          <a:p>
            <a:r>
              <a:rPr lang="es-ES" altLang="es-ES" sz="1100" b="1" dirty="0"/>
              <a:t>📅 Fecha:</a:t>
            </a:r>
            <a:r>
              <a:rPr lang="es-ES" altLang="es-ES" sz="1100" dirty="0"/>
              <a:t> </a:t>
            </a:r>
            <a:r>
              <a:rPr lang="es-ES" altLang="es-ES" sz="1100" dirty="0" smtClean="0"/>
              <a:t>21 de febrero </a:t>
            </a:r>
            <a:r>
              <a:rPr lang="es-ES" altLang="es-ES" sz="1100" dirty="0" err="1" smtClean="0"/>
              <a:t>iembre</a:t>
            </a:r>
            <a:r>
              <a:rPr lang="es-ES" altLang="es-ES" sz="1100" dirty="0" smtClean="0"/>
              <a:t> </a:t>
            </a:r>
            <a:r>
              <a:rPr lang="es-ES" altLang="es-ES" sz="1100" dirty="0"/>
              <a:t>(sábado)</a:t>
            </a:r>
            <a:br>
              <a:rPr lang="es-ES" altLang="es-ES" sz="1100" dirty="0"/>
            </a:br>
            <a:r>
              <a:rPr lang="es-ES" altLang="es-ES" sz="1100" b="1" dirty="0"/>
              <a:t>🕤 Horario:</a:t>
            </a:r>
            <a:r>
              <a:rPr lang="es-ES" altLang="es-ES" sz="1100" dirty="0"/>
              <a:t> 9:30 a 13:30</a:t>
            </a:r>
            <a:br>
              <a:rPr lang="es-ES" altLang="es-ES" sz="1100" dirty="0"/>
            </a:br>
            <a:r>
              <a:rPr lang="es-ES" altLang="es-ES" sz="1100" b="1" dirty="0"/>
              <a:t>🧩 Contenido:</a:t>
            </a:r>
            <a:r>
              <a:rPr lang="es-ES" altLang="es-ES" sz="1100" dirty="0"/>
              <a:t/>
            </a:r>
            <a:br>
              <a:rPr lang="es-ES" altLang="es-ES" sz="1100" dirty="0"/>
            </a:br>
            <a:r>
              <a:rPr lang="es-ES" altLang="es-ES" sz="1100" dirty="0"/>
              <a:t>Casos prácticos de mediación civil con enfoque en el sector de la construcción, edificación y </a:t>
            </a:r>
            <a:r>
              <a:rPr lang="es-ES" altLang="es-ES" sz="1100" dirty="0" err="1"/>
              <a:t>larquitectura</a:t>
            </a:r>
            <a:endParaRPr lang="es-ES" altLang="es-ES" sz="1100" dirty="0"/>
          </a:p>
          <a:p>
            <a:endParaRPr lang="es-ES" altLang="es-ES" sz="1100" dirty="0"/>
          </a:p>
          <a:p>
            <a:r>
              <a:rPr lang="es-ES" altLang="es-ES" sz="1100" b="1" u="sng" dirty="0">
                <a:solidFill>
                  <a:schemeClr val="tx2"/>
                </a:solidFill>
              </a:rPr>
              <a:t>Taller: La Mediación Mercantil Especializada</a:t>
            </a:r>
          </a:p>
          <a:p>
            <a:r>
              <a:rPr lang="es-ES" altLang="es-ES" sz="1100" b="1" dirty="0"/>
              <a:t>📅 Fecha:</a:t>
            </a:r>
            <a:r>
              <a:rPr lang="es-ES" altLang="es-ES" sz="1100" dirty="0"/>
              <a:t> </a:t>
            </a:r>
            <a:r>
              <a:rPr lang="es-ES" altLang="es-ES" sz="1100" dirty="0" smtClean="0"/>
              <a:t>27 de febrero (viernes</a:t>
            </a:r>
            <a:r>
              <a:rPr lang="es-ES" altLang="es-ES" sz="1100" dirty="0"/>
              <a:t>)</a:t>
            </a:r>
            <a:br>
              <a:rPr lang="es-ES" altLang="es-ES" sz="1100" dirty="0"/>
            </a:br>
            <a:r>
              <a:rPr lang="es-ES" altLang="es-ES" sz="1100" b="1" dirty="0"/>
              <a:t>🕓 Horario:</a:t>
            </a:r>
            <a:r>
              <a:rPr lang="es-ES" altLang="es-ES" sz="1100" dirty="0"/>
              <a:t> 16:30 a 20:30</a:t>
            </a:r>
            <a:br>
              <a:rPr lang="es-ES" altLang="es-ES" sz="1100" dirty="0"/>
            </a:br>
            <a:r>
              <a:rPr lang="es-ES" altLang="es-ES" sz="1100" b="1" dirty="0"/>
              <a:t>🧩 Contenido:</a:t>
            </a:r>
            <a:r>
              <a:rPr lang="es-ES" altLang="es-ES" sz="1100" dirty="0"/>
              <a:t/>
            </a:r>
            <a:br>
              <a:rPr lang="es-ES" altLang="es-ES" sz="1100" dirty="0"/>
            </a:br>
            <a:r>
              <a:rPr lang="es-ES" altLang="es-ES" sz="1100" dirty="0"/>
              <a:t>Casos de mediación mercantil en contextos técnicos relacionados con el urbanismo y la arquitectura.</a:t>
            </a:r>
          </a:p>
          <a:p>
            <a:endParaRPr lang="es-ES" altLang="es-ES" sz="1100" dirty="0"/>
          </a:p>
          <a:p>
            <a:r>
              <a:rPr lang="es-ES" altLang="es-ES" sz="1100" b="1" u="sng" dirty="0">
                <a:solidFill>
                  <a:schemeClr val="tx2"/>
                </a:solidFill>
              </a:rPr>
              <a:t>Jornada: Casos de Conciliación en Edificación y Construcción</a:t>
            </a:r>
          </a:p>
          <a:p>
            <a:r>
              <a:rPr lang="es-ES" altLang="es-ES" sz="1100" b="1" dirty="0"/>
              <a:t>📅 Fecha:</a:t>
            </a:r>
            <a:r>
              <a:rPr lang="es-ES" altLang="es-ES" sz="1100" dirty="0"/>
              <a:t> </a:t>
            </a:r>
            <a:r>
              <a:rPr lang="es-ES" altLang="es-ES" sz="1100" dirty="0" smtClean="0"/>
              <a:t>28 de febrero (sábado</a:t>
            </a:r>
            <a:r>
              <a:rPr lang="es-ES" altLang="es-ES" sz="1100" dirty="0"/>
              <a:t>)</a:t>
            </a:r>
            <a:br>
              <a:rPr lang="es-ES" altLang="es-ES" sz="1100" dirty="0"/>
            </a:br>
            <a:r>
              <a:rPr lang="es-ES" altLang="es-ES" sz="1100" b="1" dirty="0"/>
              <a:t>🕤 Horario:</a:t>
            </a:r>
            <a:r>
              <a:rPr lang="es-ES" altLang="es-ES" sz="1100" dirty="0"/>
              <a:t> 9:30 a 13:30</a:t>
            </a:r>
            <a:br>
              <a:rPr lang="es-ES" altLang="es-ES" sz="1100" dirty="0"/>
            </a:br>
            <a:r>
              <a:rPr lang="es-ES" altLang="es-ES" sz="1100" b="1" dirty="0"/>
              <a:t>🧩 Contenido:</a:t>
            </a:r>
            <a:r>
              <a:rPr lang="es-ES" altLang="es-ES" sz="1100" dirty="0"/>
              <a:t/>
            </a:r>
            <a:br>
              <a:rPr lang="es-ES" altLang="es-ES" sz="1100" dirty="0"/>
            </a:br>
            <a:r>
              <a:rPr lang="es-ES" altLang="es-ES" sz="1100" dirty="0"/>
              <a:t>Desarrollo de competencias prácticas en procesos de conciliación en conflictos relacionados con construcción y desarrollo urbano.</a:t>
            </a:r>
          </a:p>
        </p:txBody>
      </p:sp>
      <p:sp>
        <p:nvSpPr>
          <p:cNvPr id="3076" name="2 Marcador de contenido"/>
          <p:cNvSpPr txBox="1">
            <a:spLocks/>
          </p:cNvSpPr>
          <p:nvPr/>
        </p:nvSpPr>
        <p:spPr bwMode="auto">
          <a:xfrm>
            <a:off x="738188" y="357188"/>
            <a:ext cx="8572500" cy="1214437"/>
          </a:xfrm>
          <a:prstGeom prst="rect">
            <a:avLst/>
          </a:prstGeom>
          <a:noFill/>
          <a:ln w="9525">
            <a:noFill/>
            <a:miter lim="800000"/>
            <a:headEnd/>
            <a:tailEnd/>
          </a:ln>
        </p:spPr>
        <p:txBody>
          <a:bodyPr/>
          <a:lstStyle/>
          <a:p>
            <a:pPr algn="ctr">
              <a:buFont typeface="Arial" charset="0"/>
              <a:buNone/>
            </a:pPr>
            <a:r>
              <a:rPr lang="es-ES" altLang="es-ES" sz="2000" b="1" dirty="0">
                <a:solidFill>
                  <a:srgbClr val="00B050"/>
                </a:solidFill>
                <a:latin typeface="Calibri" pitchFamily="34" charset="0"/>
              </a:rPr>
              <a:t>PLANIFICACIÓN DE ACTIVIDADES</a:t>
            </a:r>
            <a:endParaRPr lang="es-ES" altLang="es-ES" b="1" dirty="0">
              <a:solidFill>
                <a:srgbClr val="00B050"/>
              </a:solidFill>
              <a:latin typeface="Calibri" pitchFamily="34" charset="0"/>
            </a:endParaRPr>
          </a:p>
          <a:p>
            <a:pPr>
              <a:buFont typeface="Wingdings" pitchFamily="2" charset="2"/>
              <a:buChar char="Ø"/>
            </a:pPr>
            <a:r>
              <a:rPr lang="es-ES" altLang="es-ES" dirty="0">
                <a:latin typeface="Calibri" pitchFamily="34" charset="0"/>
              </a:rPr>
              <a:t> </a:t>
            </a:r>
            <a:r>
              <a:rPr lang="es-ES" altLang="es-ES" sz="1600" dirty="0" smtClean="0">
                <a:latin typeface="Calibri" pitchFamily="34" charset="0"/>
              </a:rPr>
              <a:t>Inicio de la formación: 26 de enero 2026</a:t>
            </a:r>
            <a:endParaRPr lang="es-ES" altLang="es-ES" sz="1600" dirty="0">
              <a:latin typeface="Calibri" pitchFamily="34" charset="0"/>
            </a:endParaRPr>
          </a:p>
          <a:p>
            <a:pPr>
              <a:buFont typeface="Wingdings" pitchFamily="2" charset="2"/>
              <a:buChar char="Ø"/>
            </a:pPr>
            <a:r>
              <a:rPr lang="es-ES" altLang="es-ES" sz="1600" dirty="0">
                <a:latin typeface="Calibri" pitchFamily="34" charset="0"/>
              </a:rPr>
              <a:t> 8 Sesiones </a:t>
            </a:r>
            <a:r>
              <a:rPr lang="es-ES" altLang="es-ES" sz="1600" dirty="0" smtClean="0">
                <a:latin typeface="Calibri" pitchFamily="34" charset="0"/>
              </a:rPr>
              <a:t>Prácticas:  </a:t>
            </a:r>
            <a:r>
              <a:rPr lang="es-ES" altLang="es-ES" sz="1600" dirty="0">
                <a:latin typeface="Calibri" pitchFamily="34" charset="0"/>
              </a:rPr>
              <a:t>Viernes tarde (</a:t>
            </a:r>
            <a:r>
              <a:rPr lang="es-ES" altLang="es-ES" sz="1600" dirty="0">
                <a:solidFill>
                  <a:srgbClr val="000000"/>
                </a:solidFill>
                <a:latin typeface="Calibri" pitchFamily="34" charset="0"/>
              </a:rPr>
              <a:t>16:30 a 20:30 horas) </a:t>
            </a:r>
            <a:r>
              <a:rPr lang="es-ES" altLang="es-ES" sz="1600" dirty="0">
                <a:latin typeface="Calibri" pitchFamily="34" charset="0"/>
              </a:rPr>
              <a:t>y sábados mañana (9:30-13:30 horas</a:t>
            </a:r>
            <a:r>
              <a:rPr lang="es-ES" altLang="es-ES" sz="1600" dirty="0" smtClean="0">
                <a:latin typeface="Calibri" pitchFamily="34" charset="0"/>
              </a:rPr>
              <a:t>)</a:t>
            </a:r>
          </a:p>
          <a:p>
            <a:pPr>
              <a:buFont typeface="Wingdings" pitchFamily="2" charset="2"/>
              <a:buChar char="Ø"/>
            </a:pPr>
            <a:r>
              <a:rPr lang="es-ES" altLang="es-ES" sz="1600" b="1" dirty="0" smtClean="0">
                <a:latin typeface="Calibri" pitchFamily="34" charset="0"/>
              </a:rPr>
              <a:t> Abierto plazo de inscripción</a:t>
            </a:r>
            <a:endParaRPr lang="es-ES" altLang="es-ES" sz="1600" b="1" dirty="0">
              <a:latin typeface="Calibri" pitchFamily="34" charset="0"/>
            </a:endParaRPr>
          </a:p>
          <a:p>
            <a:pPr algn="just" eaLnBrk="1" hangingPunct="1">
              <a:spcBef>
                <a:spcPct val="20000"/>
              </a:spcBef>
              <a:buFont typeface="Arial" charset="0"/>
              <a:buNone/>
            </a:pPr>
            <a:endParaRPr lang="es-ES" altLang="es-ES" sz="2400" dirty="0">
              <a:latin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2 Marcador de contenido"/>
          <p:cNvSpPr>
            <a:spLocks noGrp="1"/>
          </p:cNvSpPr>
          <p:nvPr>
            <p:ph idx="1"/>
          </p:nvPr>
        </p:nvSpPr>
        <p:spPr>
          <a:xfrm>
            <a:off x="4160838" y="3228975"/>
            <a:ext cx="5256212" cy="2843213"/>
          </a:xfrm>
          <a:solidFill>
            <a:schemeClr val="bg1"/>
          </a:solidFill>
        </p:spPr>
        <p:txBody>
          <a:bodyPr rtlCol="0">
            <a:normAutofit lnSpcReduction="10000"/>
          </a:bodyPr>
          <a:lstStyle/>
          <a:p>
            <a:pPr marL="0" indent="0" algn="just">
              <a:buFont typeface="Arial" charset="0"/>
              <a:buNone/>
              <a:defRPr/>
            </a:pPr>
            <a:r>
              <a:rPr lang="es-ES_tradnl" altLang="es-ES" sz="1200" dirty="0"/>
              <a:t>Especializar a Arquitectos/as y dotarles de una formación de calidad y de las herramientas necesarias para reunir los requisitos de Mediación Civil y Mercantil y formación básica </a:t>
            </a:r>
            <a:r>
              <a:rPr lang="es-AR" sz="1200" b="1" dirty="0"/>
              <a:t>para conocer otros Mecanismos que se pueden usar en la Solución de Controversias: </a:t>
            </a:r>
            <a:r>
              <a:rPr lang="es-ES" sz="1200" b="1" u="sng" dirty="0"/>
              <a:t>Negociación, Arbitraje, Derecho Colaborativo, Prácticas Restaurativas, oferta Vinculante, Opinión de Experto y Tercero Neutral entre otros</a:t>
            </a:r>
            <a:r>
              <a:rPr lang="es-ES" sz="1200" b="1" dirty="0"/>
              <a:t>. </a:t>
            </a:r>
          </a:p>
          <a:p>
            <a:pPr marL="0" indent="0" algn="just">
              <a:buFont typeface="Arial" charset="0"/>
              <a:buNone/>
              <a:defRPr/>
            </a:pPr>
            <a:endParaRPr lang="es-ES" altLang="es-ES" sz="1200" b="1" dirty="0"/>
          </a:p>
          <a:p>
            <a:pPr marL="0" indent="0" algn="just">
              <a:buFont typeface="Arial" charset="0"/>
              <a:buNone/>
              <a:defRPr/>
            </a:pPr>
            <a:r>
              <a:rPr lang="es-ES" altLang="es-ES" sz="1200" b="1" dirty="0"/>
              <a:t>Inscribirse en el Registro de Mediadores/as del Ministerio de Justicia.</a:t>
            </a:r>
          </a:p>
          <a:p>
            <a:pPr marL="0" indent="0" algn="just">
              <a:buFont typeface="Arial" charset="0"/>
              <a:buNone/>
              <a:defRPr/>
            </a:pPr>
            <a:endParaRPr lang="es-ES" altLang="es-ES" sz="1200" b="1" dirty="0"/>
          </a:p>
          <a:p>
            <a:pPr marL="0" indent="0" algn="just">
              <a:buFont typeface="Arial" charset="0"/>
              <a:buNone/>
              <a:defRPr/>
            </a:pPr>
            <a:r>
              <a:rPr lang="es-ES" altLang="es-ES" sz="1200" b="1" dirty="0"/>
              <a:t>Actualización </a:t>
            </a:r>
            <a:r>
              <a:rPr lang="es-ES" altLang="es-ES" sz="1200" b="1" dirty="0" smtClean="0"/>
              <a:t>de novedades</a:t>
            </a:r>
            <a:r>
              <a:rPr lang="es-ES" sz="1200" dirty="0" smtClean="0"/>
              <a:t> </a:t>
            </a:r>
            <a:r>
              <a:rPr lang="es-ES" sz="1200" dirty="0"/>
              <a:t>en el ámbito social introducidas por la Ley Orgánica 1/2025, de 2 de enero de medidas de en materia de eficiencia del Servicio Público de Justicia. </a:t>
            </a:r>
          </a:p>
          <a:p>
            <a:pPr marL="0" indent="0" algn="just">
              <a:buFont typeface="Arial" charset="0"/>
              <a:buNone/>
              <a:defRPr/>
            </a:pPr>
            <a:endParaRPr lang="es-ES" altLang="es-ES" sz="1200" b="1"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itchFamily="34" charset="0"/>
              <a:buNone/>
              <a:defRPr/>
            </a:pPr>
            <a:endParaRPr lang="es-ES" sz="1200" dirty="0"/>
          </a:p>
        </p:txBody>
      </p:sp>
      <p:sp>
        <p:nvSpPr>
          <p:cNvPr id="5123" name="2 Marcador de contenido"/>
          <p:cNvSpPr txBox="1">
            <a:spLocks/>
          </p:cNvSpPr>
          <p:nvPr/>
        </p:nvSpPr>
        <p:spPr bwMode="auto">
          <a:xfrm>
            <a:off x="4305300" y="735013"/>
            <a:ext cx="792163" cy="792162"/>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02</a:t>
            </a:r>
          </a:p>
        </p:txBody>
      </p:sp>
      <p:sp>
        <p:nvSpPr>
          <p:cNvPr id="5124" name="2 Marcador de contenido"/>
          <p:cNvSpPr txBox="1">
            <a:spLocks/>
          </p:cNvSpPr>
          <p:nvPr/>
        </p:nvSpPr>
        <p:spPr bwMode="auto">
          <a:xfrm>
            <a:off x="4016375" y="1716088"/>
            <a:ext cx="3422650" cy="792162"/>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Objetivos</a:t>
            </a:r>
          </a:p>
          <a:p>
            <a:pPr algn="just" eaLnBrk="1" hangingPunct="1">
              <a:lnSpc>
                <a:spcPct val="200000"/>
              </a:lnSpc>
              <a:spcBef>
                <a:spcPct val="20000"/>
              </a:spcBef>
              <a:buFont typeface="Arial" charset="0"/>
              <a:buNone/>
            </a:pPr>
            <a:endParaRPr lang="es-ES" altLang="es-ES" sz="2400">
              <a:latin typeface="Calibri" pitchFamily="34" charset="0"/>
            </a:endParaRPr>
          </a:p>
        </p:txBody>
      </p:sp>
      <p:sp>
        <p:nvSpPr>
          <p:cNvPr id="14" name="13 Rectángulo"/>
          <p:cNvSpPr/>
          <p:nvPr/>
        </p:nvSpPr>
        <p:spPr>
          <a:xfrm>
            <a:off x="0" y="6021388"/>
            <a:ext cx="3535363" cy="863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6" name="15 Rectángulo"/>
          <p:cNvSpPr/>
          <p:nvPr/>
        </p:nvSpPr>
        <p:spPr>
          <a:xfrm>
            <a:off x="4160838" y="781050"/>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4160838" y="2822575"/>
            <a:ext cx="5745162"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5128" name="Picture 2" descr="Gratis Fotos de stock gratuitas de adentro, adulto, billetes Foto de stock"/>
          <p:cNvPicPr>
            <a:picLocks noChangeAspect="1" noChangeArrowheads="1"/>
          </p:cNvPicPr>
          <p:nvPr/>
        </p:nvPicPr>
        <p:blipFill>
          <a:blip r:embed="rId2" cstate="print"/>
          <a:srcRect l="45831" r="9676"/>
          <a:stretch>
            <a:fillRect/>
          </a:stretch>
        </p:blipFill>
        <p:spPr bwMode="auto">
          <a:xfrm>
            <a:off x="0" y="735013"/>
            <a:ext cx="3535363" cy="5297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2 Marcador de contenido"/>
          <p:cNvSpPr>
            <a:spLocks noGrp="1"/>
          </p:cNvSpPr>
          <p:nvPr>
            <p:ph idx="1"/>
          </p:nvPr>
        </p:nvSpPr>
        <p:spPr>
          <a:xfrm>
            <a:off x="4160838" y="3228975"/>
            <a:ext cx="5256212" cy="3271838"/>
          </a:xfrm>
        </p:spPr>
        <p:txBody>
          <a:bodyPr rtlCol="0">
            <a:normAutofit fontScale="55000" lnSpcReduction="20000"/>
          </a:bodyPr>
          <a:lstStyle/>
          <a:p>
            <a:pPr marL="0" algn="just" fontAlgn="auto">
              <a:spcBef>
                <a:spcPts val="0"/>
              </a:spcBef>
              <a:spcAft>
                <a:spcPts val="0"/>
              </a:spcAft>
              <a:buFont typeface="Arial" charset="0"/>
              <a:buNone/>
              <a:defRPr/>
            </a:pPr>
            <a:endParaRPr lang="es-ES" dirty="0" smtClean="0"/>
          </a:p>
          <a:p>
            <a:pPr marL="0" algn="just" fontAlgn="auto">
              <a:spcBef>
                <a:spcPts val="0"/>
              </a:spcBef>
              <a:spcAft>
                <a:spcPts val="0"/>
              </a:spcAft>
              <a:buFont typeface="Arial" charset="0"/>
              <a:buNone/>
              <a:defRPr/>
            </a:pPr>
            <a:endParaRPr lang="es-ES_tradnl" dirty="0" smtClean="0"/>
          </a:p>
          <a:p>
            <a:pPr marL="0" algn="just" fontAlgn="auto">
              <a:spcBef>
                <a:spcPts val="0"/>
              </a:spcBef>
              <a:spcAft>
                <a:spcPts val="0"/>
              </a:spcAft>
              <a:buFont typeface="Arial" pitchFamily="34" charset="0"/>
              <a:buNone/>
              <a:defRPr/>
            </a:pPr>
            <a:r>
              <a:rPr lang="es-ES_tradnl" dirty="0" smtClean="0"/>
              <a:t>Dirigido a Profesionales que trabajan en construcción, edificación, urbanismo y arquitectura</a:t>
            </a:r>
          </a:p>
          <a:p>
            <a:pPr marL="0" algn="just" fontAlgn="auto">
              <a:spcBef>
                <a:spcPts val="0"/>
              </a:spcBef>
              <a:spcAft>
                <a:spcPts val="0"/>
              </a:spcAft>
              <a:buFont typeface="Arial" pitchFamily="34" charset="0"/>
              <a:buNone/>
              <a:defRPr/>
            </a:pPr>
            <a:endParaRPr lang="es-ES_tradnl" dirty="0" smtClean="0"/>
          </a:p>
          <a:p>
            <a:pPr marL="0" algn="just" fontAlgn="auto">
              <a:spcBef>
                <a:spcPts val="0"/>
              </a:spcBef>
              <a:spcAft>
                <a:spcPts val="0"/>
              </a:spcAft>
              <a:buFont typeface="Arial" pitchFamily="34" charset="0"/>
              <a:buNone/>
              <a:defRPr/>
            </a:pPr>
            <a:r>
              <a:rPr lang="es-ES_tradnl" dirty="0" smtClean="0"/>
              <a:t>El </a:t>
            </a:r>
            <a:r>
              <a:rPr lang="es-ES_tradnl" dirty="0"/>
              <a:t>curso en Mediación Civil y Mercantil permitirá adquirir la formación que exige la Ley 5/2012, de 6 de julio, de Mediación en asuntos Civiles y Mercantiles, y el Real Decreto que la desarrolla, para ejercer como mediador/a en estos ámbitos y acceder a la inscripción en el Registro público </a:t>
            </a:r>
            <a:r>
              <a:rPr lang="es-ES_tradnl" dirty="0" smtClean="0"/>
              <a:t>de Mediadores </a:t>
            </a:r>
            <a:r>
              <a:rPr lang="es-ES_tradnl" dirty="0"/>
              <a:t>del Ministerio de Justicia</a:t>
            </a:r>
            <a:r>
              <a:rPr lang="es-ES_tradnl" dirty="0" smtClean="0"/>
              <a:t>.</a:t>
            </a:r>
          </a:p>
          <a:p>
            <a:pPr marL="0" algn="just" fontAlgn="auto">
              <a:spcBef>
                <a:spcPts val="0"/>
              </a:spcBef>
              <a:spcAft>
                <a:spcPts val="0"/>
              </a:spcAft>
              <a:buFont typeface="Arial" pitchFamily="34" charset="0"/>
              <a:buNone/>
              <a:defRPr/>
            </a:pPr>
            <a:endParaRPr lang="es-ES_tradnl" sz="1200" dirty="0" smtClean="0"/>
          </a:p>
          <a:p>
            <a:pPr marL="0" algn="just" fontAlgn="auto">
              <a:spcBef>
                <a:spcPts val="0"/>
              </a:spcBef>
              <a:spcAft>
                <a:spcPts val="0"/>
              </a:spcAft>
              <a:buFont typeface="Arial" pitchFamily="34" charset="0"/>
              <a:buNone/>
              <a:defRPr/>
            </a:pPr>
            <a:endParaRPr lang="es-ES_tradnl" sz="1200" dirty="0" smtClean="0"/>
          </a:p>
          <a:p>
            <a:pPr marL="0" algn="just" fontAlgn="auto">
              <a:spcBef>
                <a:spcPts val="0"/>
              </a:spcBef>
              <a:spcAft>
                <a:spcPts val="0"/>
              </a:spcAft>
              <a:buFont typeface="Arial" pitchFamily="34" charset="0"/>
              <a:buNone/>
              <a:defRPr/>
            </a:pPr>
            <a:endParaRPr lang="es-ES_tradnl" sz="1200" dirty="0"/>
          </a:p>
          <a:p>
            <a:pPr marL="0" algn="just" fontAlgn="auto">
              <a:spcBef>
                <a:spcPts val="0"/>
              </a:spcBef>
              <a:spcAft>
                <a:spcPts val="0"/>
              </a:spcAft>
              <a:buFont typeface="Arial" pitchFamily="34" charset="0"/>
              <a:buNone/>
              <a:defRPr/>
            </a:pPr>
            <a:endParaRPr lang="es-ES_tradnl" sz="1200" dirty="0"/>
          </a:p>
          <a:p>
            <a:pPr marL="0" algn="just" fontAlgn="auto">
              <a:spcBef>
                <a:spcPts val="0"/>
              </a:spcBef>
              <a:spcAft>
                <a:spcPts val="0"/>
              </a:spcAft>
              <a:buFont typeface="Arial"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itchFamily="34" charset="0"/>
              <a:buNone/>
              <a:defRPr/>
            </a:pPr>
            <a:endParaRPr lang="es-ES" sz="1200" dirty="0"/>
          </a:p>
        </p:txBody>
      </p:sp>
      <p:sp>
        <p:nvSpPr>
          <p:cNvPr id="6147" name="2 Marcador de contenido"/>
          <p:cNvSpPr txBox="1">
            <a:spLocks/>
          </p:cNvSpPr>
          <p:nvPr/>
        </p:nvSpPr>
        <p:spPr bwMode="auto">
          <a:xfrm>
            <a:off x="4305300" y="735013"/>
            <a:ext cx="792163" cy="792162"/>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03</a:t>
            </a:r>
          </a:p>
        </p:txBody>
      </p:sp>
      <p:sp>
        <p:nvSpPr>
          <p:cNvPr id="6148" name="2 Marcador de contenido"/>
          <p:cNvSpPr txBox="1">
            <a:spLocks/>
          </p:cNvSpPr>
          <p:nvPr/>
        </p:nvSpPr>
        <p:spPr bwMode="auto">
          <a:xfrm>
            <a:off x="4167188" y="1851025"/>
            <a:ext cx="4595812" cy="792163"/>
          </a:xfrm>
          <a:prstGeom prst="rect">
            <a:avLst/>
          </a:prstGeom>
          <a:noFill/>
          <a:ln w="9525">
            <a:noFill/>
            <a:miter lim="800000"/>
            <a:headEnd/>
            <a:tailEnd/>
          </a:ln>
        </p:spPr>
        <p:txBody>
          <a:bodyPr/>
          <a:lstStyle/>
          <a:p>
            <a:pPr>
              <a:lnSpc>
                <a:spcPct val="150000"/>
              </a:lnSpc>
              <a:buFont typeface="Arial" charset="0"/>
              <a:buNone/>
            </a:pPr>
            <a:r>
              <a:rPr lang="es-ES" altLang="es-ES" sz="4000" dirty="0" smtClean="0">
                <a:latin typeface="Calibri" pitchFamily="34" charset="0"/>
              </a:rPr>
              <a:t>Dirigido</a:t>
            </a:r>
            <a:endParaRPr lang="es-ES" altLang="es-ES" sz="2400" dirty="0">
              <a:latin typeface="Calibri" pitchFamily="34" charset="0"/>
            </a:endParaRPr>
          </a:p>
        </p:txBody>
      </p:sp>
      <p:sp>
        <p:nvSpPr>
          <p:cNvPr id="14" name="13 Rectángulo"/>
          <p:cNvSpPr/>
          <p:nvPr/>
        </p:nvSpPr>
        <p:spPr>
          <a:xfrm>
            <a:off x="0" y="6021388"/>
            <a:ext cx="3535363" cy="863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6" name="15 Rectángulo"/>
          <p:cNvSpPr/>
          <p:nvPr/>
        </p:nvSpPr>
        <p:spPr>
          <a:xfrm>
            <a:off x="4160838" y="781050"/>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4160838" y="2822575"/>
            <a:ext cx="5745162"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6152" name="Picture 2" descr="Gratis Fotos de stock gratuitas de arquitecto, arquitectura, arte lineal Foto de stock"/>
          <p:cNvPicPr>
            <a:picLocks noChangeAspect="1" noChangeArrowheads="1"/>
          </p:cNvPicPr>
          <p:nvPr/>
        </p:nvPicPr>
        <p:blipFill>
          <a:blip r:embed="rId2" cstate="print"/>
          <a:srcRect l="9689" r="51950" b="12366"/>
          <a:stretch>
            <a:fillRect/>
          </a:stretch>
        </p:blipFill>
        <p:spPr bwMode="auto">
          <a:xfrm>
            <a:off x="0" y="735013"/>
            <a:ext cx="3535363" cy="5389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2 Marcador de contenido"/>
          <p:cNvSpPr txBox="1">
            <a:spLocks/>
          </p:cNvSpPr>
          <p:nvPr/>
        </p:nvSpPr>
        <p:spPr bwMode="auto">
          <a:xfrm>
            <a:off x="993775" y="549275"/>
            <a:ext cx="792163"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04</a:t>
            </a:r>
          </a:p>
        </p:txBody>
      </p:sp>
      <p:sp>
        <p:nvSpPr>
          <p:cNvPr id="7171" name="2 Marcador de contenido"/>
          <p:cNvSpPr txBox="1">
            <a:spLocks/>
          </p:cNvSpPr>
          <p:nvPr/>
        </p:nvSpPr>
        <p:spPr bwMode="auto">
          <a:xfrm>
            <a:off x="719138" y="1674813"/>
            <a:ext cx="3422650" cy="792162"/>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Titulación </a:t>
            </a:r>
          </a:p>
          <a:p>
            <a:pPr algn="just" eaLnBrk="1" hangingPunct="1">
              <a:lnSpc>
                <a:spcPct val="200000"/>
              </a:lnSpc>
              <a:spcBef>
                <a:spcPct val="20000"/>
              </a:spcBef>
              <a:buFont typeface="Arial" charset="0"/>
              <a:buNone/>
            </a:pPr>
            <a:endParaRPr lang="es-ES" altLang="es-ES" sz="2400">
              <a:latin typeface="Calibri" pitchFamily="34" charset="0"/>
            </a:endParaRPr>
          </a:p>
        </p:txBody>
      </p:sp>
      <p:sp>
        <p:nvSpPr>
          <p:cNvPr id="16" name="15 Rectángulo"/>
          <p:cNvSpPr/>
          <p:nvPr/>
        </p:nvSpPr>
        <p:spPr>
          <a:xfrm>
            <a:off x="849313" y="595313"/>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849313" y="2636838"/>
            <a:ext cx="2686050"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3" name="2 Marcador de contenido"/>
          <p:cNvSpPr txBox="1">
            <a:spLocks/>
          </p:cNvSpPr>
          <p:nvPr/>
        </p:nvSpPr>
        <p:spPr bwMode="auto">
          <a:xfrm>
            <a:off x="3810000" y="566738"/>
            <a:ext cx="5837238" cy="5719762"/>
          </a:xfrm>
          <a:prstGeom prst="rect">
            <a:avLst/>
          </a:prstGeom>
          <a:noFill/>
          <a:ln w="9525">
            <a:noFill/>
            <a:miter lim="800000"/>
            <a:headEnd/>
            <a:tailEnd/>
          </a:ln>
        </p:spPr>
        <p:txBody>
          <a:bodyPr/>
          <a:lstStyle/>
          <a:p>
            <a:pPr algn="just">
              <a:buFont typeface="Arial" charset="0"/>
              <a:buNone/>
              <a:defRPr/>
            </a:pPr>
            <a:r>
              <a:rPr lang="es-ES" sz="1400" dirty="0">
                <a:latin typeface="+mn-lt"/>
              </a:rPr>
              <a:t>Los alumnos que superen satisfactoriamente todos los requisitos académicos y formativos establecidos en el programa accederán a la titulación otorgada por la Escuela Española de Mediación y Resolución de Conflictos, en colaboración con el Consejo Superior de los Colegios de Arquitectos de España y la Cátedra de Bienestar Social, Comunicación, Educación y Empleo de la Universidad a Distancia de Madrid (UDIMA):</a:t>
            </a:r>
            <a:endParaRPr lang="es-ES" altLang="es-ES" sz="1400" dirty="0">
              <a:latin typeface="+mn-lt"/>
            </a:endParaRPr>
          </a:p>
          <a:p>
            <a:pPr algn="ctr">
              <a:buFont typeface="Arial" charset="0"/>
              <a:buNone/>
              <a:defRPr/>
            </a:pPr>
            <a:r>
              <a:rPr lang="es-ES" altLang="es-ES" sz="5400" b="1" dirty="0">
                <a:latin typeface="+mn-lt"/>
              </a:rPr>
              <a:t>DIPLOMA</a:t>
            </a:r>
            <a:r>
              <a:rPr lang="es-ES" altLang="es-ES" sz="5400" b="1" dirty="0">
                <a:solidFill>
                  <a:srgbClr val="C00000"/>
                </a:solidFill>
                <a:latin typeface="+mn-lt"/>
              </a:rPr>
              <a:t> </a:t>
            </a:r>
            <a:r>
              <a:rPr lang="es-ES" altLang="es-ES" sz="3600" dirty="0">
                <a:latin typeface="+mn-lt"/>
              </a:rPr>
              <a:t/>
            </a:r>
            <a:br>
              <a:rPr lang="es-ES" altLang="es-ES" sz="3600" dirty="0">
                <a:latin typeface="+mn-lt"/>
              </a:rPr>
            </a:br>
            <a:r>
              <a:rPr lang="es-ES" altLang="es-ES" sz="3600" b="1" dirty="0">
                <a:solidFill>
                  <a:srgbClr val="00B050"/>
                </a:solidFill>
                <a:latin typeface="+mn-lt"/>
              </a:rPr>
              <a:t>Arquitecto Experto </a:t>
            </a:r>
            <a:r>
              <a:rPr lang="es-ES" altLang="es-ES" sz="3600" b="1" dirty="0">
                <a:latin typeface="+mn-lt"/>
              </a:rPr>
              <a:t>en Mediación y Conciliación</a:t>
            </a:r>
            <a:endParaRPr lang="es-ES" altLang="es-ES" sz="3200" b="1" dirty="0">
              <a:latin typeface="+mn-lt"/>
            </a:endParaRPr>
          </a:p>
          <a:p>
            <a:pPr algn="ctr">
              <a:buFont typeface="Arial" charset="0"/>
              <a:buNone/>
              <a:defRPr/>
            </a:pPr>
            <a:r>
              <a:rPr lang="es-ES" altLang="es-ES" b="1" dirty="0">
                <a:latin typeface="+mn-lt"/>
              </a:rPr>
              <a:t>Medios Adecuados de Solución de Controversias</a:t>
            </a:r>
          </a:p>
          <a:p>
            <a:pPr algn="ctr">
              <a:buFont typeface="Arial" charset="0"/>
              <a:buNone/>
              <a:defRPr/>
            </a:pPr>
            <a:endParaRPr lang="es-ES" altLang="es-ES" sz="1400" dirty="0">
              <a:latin typeface="+mn-lt"/>
            </a:endParaRPr>
          </a:p>
          <a:p>
            <a:pPr algn="ctr" eaLnBrk="1" hangingPunct="1">
              <a:spcAft>
                <a:spcPts val="600"/>
              </a:spcAft>
              <a:defRPr/>
            </a:pPr>
            <a:r>
              <a:rPr lang="es-ES" sz="1400" dirty="0">
                <a:latin typeface="+mn-lt"/>
              </a:rPr>
              <a:t>Esta formación es </a:t>
            </a:r>
            <a:r>
              <a:rPr lang="es-ES" sz="1400" b="1" dirty="0">
                <a:latin typeface="+mn-lt"/>
              </a:rPr>
              <a:t>válida para la inscripción en el Registro de Mediadores del Ministerio de Justicia</a:t>
            </a:r>
            <a:r>
              <a:rPr lang="es-ES" sz="1400" dirty="0">
                <a:latin typeface="+mn-lt"/>
              </a:rPr>
              <a:t>, conforme a la normativa vigente en materia de mediación civil, mercantil y otros ámbitos de aplicación. </a:t>
            </a:r>
            <a:r>
              <a:rPr lang="es-ES" sz="1400" b="1" dirty="0">
                <a:latin typeface="+mn-lt"/>
              </a:rPr>
              <a:t>Escuela Española de Mediación y Resolución de Conflictos</a:t>
            </a:r>
            <a:r>
              <a:rPr lang="es-ES" sz="1400" dirty="0">
                <a:latin typeface="+mn-lt"/>
              </a:rPr>
              <a:t> se encuentra debidamente inscrita en el </a:t>
            </a:r>
            <a:r>
              <a:rPr lang="es-ES" sz="1400" b="1" dirty="0">
                <a:latin typeface="+mn-lt"/>
              </a:rPr>
              <a:t>Registro de Entidades de Formación del Ministerio de Justicia.</a:t>
            </a:r>
            <a:endParaRPr lang="es-ES" altLang="es-ES" sz="1400" b="1" dirty="0">
              <a:latin typeface="+mn-lt"/>
            </a:endParaRPr>
          </a:p>
          <a:p>
            <a:pPr algn="ctr">
              <a:buFont typeface="Arial" charset="0"/>
              <a:buNone/>
              <a:defRPr/>
            </a:pPr>
            <a:endParaRPr lang="es-ES" sz="1200" b="1" dirty="0">
              <a:solidFill>
                <a:srgbClr val="898989"/>
              </a:solidFill>
            </a:endParaRPr>
          </a:p>
          <a:p>
            <a:pPr algn="just" eaLnBrk="1" hangingPunct="1">
              <a:spcBef>
                <a:spcPct val="20000"/>
              </a:spcBef>
              <a:buFont typeface="Arial" charset="0"/>
              <a:buNone/>
              <a:defRPr/>
            </a:pPr>
            <a:endParaRPr lang="es-ES" altLang="es-ES" sz="1200" dirty="0">
              <a:latin typeface="Calibri" pitchFamily="34" charset="0"/>
            </a:endParaRPr>
          </a:p>
          <a:p>
            <a:pPr algn="just" eaLnBrk="1" hangingPunct="1">
              <a:spcBef>
                <a:spcPct val="20000"/>
              </a:spcBef>
              <a:buFont typeface="Arial" charset="0"/>
              <a:buNone/>
              <a:defRPr/>
            </a:pPr>
            <a:endParaRPr lang="es-ES" altLang="es-ES" sz="1200" dirty="0">
              <a:latin typeface="Calibri" pitchFamily="34" charset="0"/>
            </a:endParaRPr>
          </a:p>
        </p:txBody>
      </p:sp>
      <p:pic>
        <p:nvPicPr>
          <p:cNvPr id="7175" name="Picture 5" descr="Ministerio-de-Justicia"/>
          <p:cNvPicPr>
            <a:picLocks noChangeAspect="1" noChangeArrowheads="1"/>
          </p:cNvPicPr>
          <p:nvPr/>
        </p:nvPicPr>
        <p:blipFill>
          <a:blip r:embed="rId2" cstate="print"/>
          <a:srcRect/>
          <a:stretch>
            <a:fillRect/>
          </a:stretch>
        </p:blipFill>
        <p:spPr bwMode="auto">
          <a:xfrm>
            <a:off x="849313" y="3643313"/>
            <a:ext cx="2686050" cy="752475"/>
          </a:xfrm>
          <a:prstGeom prst="rect">
            <a:avLst/>
          </a:prstGeom>
          <a:noFill/>
          <a:ln w="9525">
            <a:noFill/>
            <a:miter lim="800000"/>
            <a:headEnd/>
            <a:tailEnd/>
          </a:ln>
        </p:spPr>
      </p:pic>
      <p:sp>
        <p:nvSpPr>
          <p:cNvPr id="7176" name="2 Marcador de contenido"/>
          <p:cNvSpPr txBox="1">
            <a:spLocks/>
          </p:cNvSpPr>
          <p:nvPr/>
        </p:nvSpPr>
        <p:spPr bwMode="auto">
          <a:xfrm>
            <a:off x="738188" y="3000375"/>
            <a:ext cx="2811462" cy="863600"/>
          </a:xfrm>
          <a:prstGeom prst="rect">
            <a:avLst/>
          </a:prstGeom>
          <a:noFill/>
          <a:ln w="9525">
            <a:noFill/>
            <a:miter lim="800000"/>
            <a:headEnd/>
            <a:tailEnd/>
          </a:ln>
        </p:spPr>
        <p:txBody>
          <a:bodyPr/>
          <a:lstStyle/>
          <a:p>
            <a:pPr algn="ctr" eaLnBrk="1" hangingPunct="1">
              <a:spcAft>
                <a:spcPts val="600"/>
              </a:spcAft>
            </a:pPr>
            <a:endParaRPr lang="es-ES" altLang="es-ES" sz="1400" b="1" dirty="0"/>
          </a:p>
          <a:p>
            <a:pPr algn="ctr">
              <a:buFont typeface="Arial" charset="0"/>
              <a:buNone/>
            </a:pPr>
            <a:endParaRPr lang="es-ES" altLang="es-ES" sz="1200" b="1" dirty="0">
              <a:solidFill>
                <a:srgbClr val="898989"/>
              </a:solidFill>
            </a:endParaRPr>
          </a:p>
          <a:p>
            <a:pPr algn="just" eaLnBrk="1" hangingPunct="1">
              <a:spcBef>
                <a:spcPct val="20000"/>
              </a:spcBef>
              <a:buFont typeface="Arial" charset="0"/>
              <a:buNone/>
            </a:pPr>
            <a:endParaRPr lang="es-ES" altLang="es-ES" sz="1200" dirty="0">
              <a:latin typeface="Calibri" pitchFamily="34" charset="0"/>
            </a:endParaRPr>
          </a:p>
          <a:p>
            <a:pPr algn="just" eaLnBrk="1" hangingPunct="1">
              <a:spcBef>
                <a:spcPct val="20000"/>
              </a:spcBef>
              <a:buFont typeface="Arial" charset="0"/>
              <a:buNone/>
            </a:pPr>
            <a:endParaRPr lang="es-ES" altLang="es-ES" sz="1200" dirty="0">
              <a:latin typeface="Calibri" pitchFamily="34" charset="0"/>
            </a:endParaRPr>
          </a:p>
        </p:txBody>
      </p:sp>
      <p:pic>
        <p:nvPicPr>
          <p:cNvPr id="7177" name="Imagen 2"/>
          <p:cNvPicPr>
            <a:picLocks noChangeAspect="1" noChangeArrowheads="1"/>
          </p:cNvPicPr>
          <p:nvPr/>
        </p:nvPicPr>
        <p:blipFill>
          <a:blip r:embed="rId3" cstate="print"/>
          <a:srcRect/>
          <a:stretch>
            <a:fillRect/>
          </a:stretch>
        </p:blipFill>
        <p:spPr bwMode="auto">
          <a:xfrm>
            <a:off x="309563" y="4643438"/>
            <a:ext cx="1571625" cy="1643062"/>
          </a:xfrm>
          <a:prstGeom prst="rect">
            <a:avLst/>
          </a:prstGeom>
          <a:noFill/>
          <a:ln w="9525">
            <a:noFill/>
            <a:miter lim="800000"/>
            <a:headEnd/>
            <a:tailEnd/>
          </a:ln>
        </p:spPr>
      </p:pic>
      <p:pic>
        <p:nvPicPr>
          <p:cNvPr id="7178" name="Picture 16" descr="UAPFE Unión de Arquitectos Peritos Forenses de España"/>
          <p:cNvPicPr>
            <a:picLocks noChangeAspect="1" noChangeArrowheads="1"/>
          </p:cNvPicPr>
          <p:nvPr/>
        </p:nvPicPr>
        <p:blipFill>
          <a:blip r:embed="rId4" cstate="print"/>
          <a:srcRect/>
          <a:stretch>
            <a:fillRect/>
          </a:stretch>
        </p:blipFill>
        <p:spPr bwMode="auto">
          <a:xfrm>
            <a:off x="2024063" y="4857750"/>
            <a:ext cx="1516062" cy="1214438"/>
          </a:xfrm>
          <a:prstGeom prst="rect">
            <a:avLst/>
          </a:prstGeom>
          <a:noFill/>
          <a:ln w="9525">
            <a:noFill/>
            <a:miter lim="800000"/>
            <a:headEnd/>
            <a:tailEnd/>
          </a:ln>
        </p:spPr>
      </p:pic>
      <p:pic>
        <p:nvPicPr>
          <p:cNvPr id="7179" name="Picture 20" descr="Rediseño del logotipo del Consejo Superior de Colegios de Arquitectos"/>
          <p:cNvPicPr>
            <a:picLocks noChangeAspect="1" noChangeArrowheads="1"/>
          </p:cNvPicPr>
          <p:nvPr/>
        </p:nvPicPr>
        <p:blipFill>
          <a:blip r:embed="rId5" cstate="print"/>
          <a:srcRect t="11205" b="9605"/>
          <a:stretch>
            <a:fillRect/>
          </a:stretch>
        </p:blipFill>
        <p:spPr bwMode="auto">
          <a:xfrm>
            <a:off x="2309813" y="785813"/>
            <a:ext cx="1320800" cy="1046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2 Marcador de contenido"/>
          <p:cNvSpPr>
            <a:spLocks noGrp="1"/>
          </p:cNvSpPr>
          <p:nvPr>
            <p:ph idx="1"/>
          </p:nvPr>
        </p:nvSpPr>
        <p:spPr>
          <a:xfrm>
            <a:off x="4160838" y="2857500"/>
            <a:ext cx="5256212" cy="3643313"/>
          </a:xfrm>
          <a:extLst>
            <a:ext uri="{909E8E84-426E-40DD-AFC4-6F175D3DCCD1}"/>
            <a:ext uri="{91240B29-F687-4F45-9708-019B960494DF}"/>
          </a:extLst>
        </p:spPr>
        <p:txBody>
          <a:bodyPr rtlCol="0">
            <a:normAutofit lnSpcReduction="10000"/>
          </a:bodyPr>
          <a:lstStyle/>
          <a:p>
            <a:pPr marL="0" algn="just" fontAlgn="auto">
              <a:spcBef>
                <a:spcPts val="0"/>
              </a:spcBef>
              <a:spcAft>
                <a:spcPts val="0"/>
              </a:spcAft>
              <a:buFont typeface="Arial" pitchFamily="34" charset="0"/>
              <a:buNone/>
              <a:defRPr/>
            </a:pPr>
            <a:r>
              <a:rPr lang="es-ES" sz="2000" b="1" dirty="0"/>
              <a:t>Curso subvencionado 375 € </a:t>
            </a:r>
          </a:p>
          <a:p>
            <a:pPr marL="0" algn="just" fontAlgn="auto">
              <a:spcBef>
                <a:spcPts val="0"/>
              </a:spcBef>
              <a:spcAft>
                <a:spcPts val="0"/>
              </a:spcAft>
              <a:buFont typeface="Arial" pitchFamily="34" charset="0"/>
              <a:buNone/>
              <a:defRPr/>
            </a:pPr>
            <a:endParaRPr lang="es-ES" sz="1500" b="1" dirty="0"/>
          </a:p>
          <a:p>
            <a:pPr marL="0" algn="just" fontAlgn="auto">
              <a:spcBef>
                <a:spcPts val="0"/>
              </a:spcBef>
              <a:spcAft>
                <a:spcPts val="0"/>
              </a:spcAft>
              <a:buFont typeface="Arial" pitchFamily="34" charset="0"/>
              <a:buNone/>
              <a:defRPr/>
            </a:pPr>
            <a:r>
              <a:rPr lang="es-ES" sz="1500" dirty="0"/>
              <a:t>Incluye la formación teórica, asistencia videoconferencias, tutorías y </a:t>
            </a:r>
            <a:r>
              <a:rPr lang="es-ES" sz="1500" dirty="0" smtClean="0"/>
              <a:t>acceso ilimitado a la plataforma de teleformación.</a:t>
            </a:r>
            <a:endParaRPr lang="es-ES" sz="1500" dirty="0">
              <a:highlight>
                <a:srgbClr val="FFFF00"/>
              </a:highlight>
            </a:endParaRPr>
          </a:p>
          <a:p>
            <a:pPr marL="0" algn="just" fontAlgn="auto">
              <a:spcBef>
                <a:spcPts val="0"/>
              </a:spcBef>
              <a:spcAft>
                <a:spcPts val="0"/>
              </a:spcAft>
              <a:buFont typeface="Arial" pitchFamily="34" charset="0"/>
              <a:buNone/>
              <a:defRPr/>
            </a:pPr>
            <a:endParaRPr lang="es-ES" sz="1500" dirty="0"/>
          </a:p>
          <a:p>
            <a:pPr marL="0" algn="just" fontAlgn="auto">
              <a:spcBef>
                <a:spcPts val="0"/>
              </a:spcBef>
              <a:spcAft>
                <a:spcPts val="0"/>
              </a:spcAft>
              <a:buFont typeface="Arial" pitchFamily="34" charset="0"/>
              <a:buNone/>
              <a:defRPr/>
            </a:pPr>
            <a:r>
              <a:rPr lang="es-ES" sz="1500" dirty="0"/>
              <a:t>Al finalizar abonarán las tasas de expedición de certificados y diplomas.</a:t>
            </a:r>
          </a:p>
          <a:p>
            <a:pPr marL="0" algn="just" fontAlgn="auto">
              <a:spcBef>
                <a:spcPts val="0"/>
              </a:spcBef>
              <a:spcAft>
                <a:spcPts val="0"/>
              </a:spcAft>
              <a:buFont typeface="Arial" pitchFamily="34" charset="0"/>
              <a:buNone/>
              <a:defRPr/>
            </a:pPr>
            <a:endParaRPr lang="es-ES" sz="1500" dirty="0"/>
          </a:p>
          <a:p>
            <a:pPr marL="0" algn="just" fontAlgn="auto">
              <a:spcBef>
                <a:spcPts val="0"/>
              </a:spcBef>
              <a:spcAft>
                <a:spcPts val="0"/>
              </a:spcAft>
              <a:buFont typeface="Arial" pitchFamily="34" charset="0"/>
              <a:buNone/>
              <a:defRPr/>
            </a:pPr>
            <a:r>
              <a:rPr lang="es-ES" sz="1500" dirty="0"/>
              <a:t>Transferencia a la Cuenta de Escuela de Mediación: </a:t>
            </a:r>
          </a:p>
          <a:p>
            <a:pPr marL="0" algn="just" fontAlgn="auto">
              <a:spcBef>
                <a:spcPts val="0"/>
              </a:spcBef>
              <a:spcAft>
                <a:spcPts val="0"/>
              </a:spcAft>
              <a:buFont typeface="Arial" pitchFamily="34" charset="0"/>
              <a:buNone/>
              <a:defRPr/>
            </a:pPr>
            <a:endParaRPr lang="es-ES" sz="1500" dirty="0"/>
          </a:p>
          <a:p>
            <a:pPr marL="0" algn="just" fontAlgn="auto">
              <a:spcBef>
                <a:spcPts val="0"/>
              </a:spcBef>
              <a:spcAft>
                <a:spcPts val="0"/>
              </a:spcAft>
              <a:buFont typeface="Arial" pitchFamily="34" charset="0"/>
              <a:buNone/>
              <a:defRPr/>
            </a:pPr>
            <a:r>
              <a:rPr lang="es-ES" sz="1500" dirty="0"/>
              <a:t>CaixaBank: ES04 2100 0921 8013 0102 0750 </a:t>
            </a:r>
          </a:p>
          <a:p>
            <a:pPr marL="0" algn="just" fontAlgn="auto">
              <a:spcBef>
                <a:spcPts val="0"/>
              </a:spcBef>
              <a:spcAft>
                <a:spcPts val="0"/>
              </a:spcAft>
              <a:buFont typeface="Arial" pitchFamily="34" charset="0"/>
              <a:buNone/>
              <a:defRPr/>
            </a:pPr>
            <a:endParaRPr lang="es-ES" sz="1500" dirty="0"/>
          </a:p>
          <a:p>
            <a:pPr marL="0" algn="just" fontAlgn="auto">
              <a:spcBef>
                <a:spcPts val="0"/>
              </a:spcBef>
              <a:spcAft>
                <a:spcPts val="0"/>
              </a:spcAft>
              <a:buFont typeface="Arial" pitchFamily="34" charset="0"/>
              <a:buNone/>
              <a:defRPr/>
            </a:pPr>
            <a:r>
              <a:rPr lang="es-ES" sz="1500" dirty="0"/>
              <a:t>Pago por Bizum y Tarjeta de Crédito en el siguiente enlace: </a:t>
            </a:r>
          </a:p>
          <a:p>
            <a:pPr marL="0" algn="just" fontAlgn="auto">
              <a:spcBef>
                <a:spcPts val="0"/>
              </a:spcBef>
              <a:spcAft>
                <a:spcPts val="0"/>
              </a:spcAft>
              <a:buFont typeface="Arial" pitchFamily="34" charset="0"/>
              <a:buNone/>
              <a:defRPr/>
            </a:pPr>
            <a:endParaRPr lang="es-ES" sz="1500" dirty="0"/>
          </a:p>
          <a:p>
            <a:pPr marL="0" algn="just" fontAlgn="auto">
              <a:spcBef>
                <a:spcPts val="0"/>
              </a:spcBef>
              <a:spcAft>
                <a:spcPts val="0"/>
              </a:spcAft>
              <a:buFont typeface="Arial" charset="0"/>
              <a:buNone/>
              <a:defRPr/>
            </a:pPr>
            <a:r>
              <a:rPr lang="es-ES" sz="2400" u="sng" dirty="0">
                <a:hlinkClick r:id="rId2"/>
              </a:rPr>
              <a:t>www.mediacion.edu.es</a:t>
            </a:r>
            <a:endParaRPr lang="es-ES" sz="2400" u="sng" dirty="0"/>
          </a:p>
          <a:p>
            <a:pPr marL="0" algn="just" fontAlgn="auto">
              <a:spcBef>
                <a:spcPts val="0"/>
              </a:spcBef>
              <a:spcAft>
                <a:spcPts val="0"/>
              </a:spcAft>
              <a:buFont typeface="Arial" pitchFamily="34" charset="0"/>
              <a:buNone/>
              <a:defRPr/>
            </a:pPr>
            <a:endParaRPr lang="es-ES" sz="1500" dirty="0"/>
          </a:p>
          <a:p>
            <a:pPr marL="0" algn="just" fontAlgn="auto">
              <a:spcBef>
                <a:spcPts val="0"/>
              </a:spcBef>
              <a:spcAft>
                <a:spcPts val="0"/>
              </a:spcAft>
              <a:buFont typeface="Arial" pitchFamily="34" charset="0"/>
              <a:buNone/>
              <a:defRPr/>
            </a:pPr>
            <a:endParaRPr lang="es-ES" sz="1200" dirty="0"/>
          </a:p>
          <a:p>
            <a:pPr marL="0" algn="just" fontAlgn="auto">
              <a:spcBef>
                <a:spcPts val="0"/>
              </a:spcBef>
              <a:spcAft>
                <a:spcPts val="0"/>
              </a:spcAft>
              <a:buFont typeface="Arial" pitchFamily="34" charset="0"/>
              <a:buNone/>
              <a:defRPr/>
            </a:pPr>
            <a:endParaRPr lang="es-ES" sz="1200" dirty="0"/>
          </a:p>
          <a:p>
            <a:pPr marL="0" indent="0" algn="just">
              <a:buFont typeface="Arial" charset="0"/>
              <a:buNone/>
              <a:defRPr/>
            </a:pPr>
            <a:endParaRPr lang="es-ES" altLang="es-ES" sz="1200" dirty="0"/>
          </a:p>
          <a:p>
            <a:pPr marL="0" indent="0" algn="just">
              <a:buFont typeface="Arial" charset="0"/>
              <a:buNone/>
              <a:defRPr/>
            </a:pPr>
            <a:endParaRPr lang="es-ES" altLang="es-ES" sz="1200" dirty="0"/>
          </a:p>
          <a:p>
            <a:pPr marL="0" indent="0" algn="just">
              <a:buFont typeface="Arial" charset="0"/>
              <a:buNone/>
              <a:defRPr/>
            </a:pPr>
            <a:endParaRPr lang="es-ES" sz="1200" dirty="0"/>
          </a:p>
          <a:p>
            <a:pPr marL="0" indent="0" eaLnBrk="1" fontAlgn="auto" hangingPunct="1">
              <a:spcAft>
                <a:spcPts val="0"/>
              </a:spcAft>
              <a:buFont typeface="Arial" pitchFamily="34" charset="0"/>
              <a:buNone/>
              <a:defRPr/>
            </a:pPr>
            <a:endParaRPr lang="es-ES" sz="1200" dirty="0"/>
          </a:p>
        </p:txBody>
      </p:sp>
      <p:sp>
        <p:nvSpPr>
          <p:cNvPr id="8195" name="2 Marcador de contenido"/>
          <p:cNvSpPr txBox="1">
            <a:spLocks/>
          </p:cNvSpPr>
          <p:nvPr/>
        </p:nvSpPr>
        <p:spPr bwMode="auto">
          <a:xfrm>
            <a:off x="4305300" y="735013"/>
            <a:ext cx="792163" cy="792162"/>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05</a:t>
            </a:r>
          </a:p>
        </p:txBody>
      </p:sp>
      <p:sp>
        <p:nvSpPr>
          <p:cNvPr id="8196" name="2 Marcador de contenido"/>
          <p:cNvSpPr txBox="1">
            <a:spLocks/>
          </p:cNvSpPr>
          <p:nvPr/>
        </p:nvSpPr>
        <p:spPr bwMode="auto">
          <a:xfrm>
            <a:off x="4016375" y="1716088"/>
            <a:ext cx="3422650" cy="792162"/>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Precio</a:t>
            </a:r>
          </a:p>
          <a:p>
            <a:pPr algn="just" eaLnBrk="1" hangingPunct="1">
              <a:lnSpc>
                <a:spcPct val="200000"/>
              </a:lnSpc>
              <a:spcBef>
                <a:spcPct val="20000"/>
              </a:spcBef>
              <a:buFont typeface="Arial" charset="0"/>
              <a:buNone/>
            </a:pPr>
            <a:endParaRPr lang="es-ES" altLang="es-ES" sz="2400">
              <a:latin typeface="Calibri" pitchFamily="34" charset="0"/>
            </a:endParaRPr>
          </a:p>
        </p:txBody>
      </p:sp>
      <p:sp>
        <p:nvSpPr>
          <p:cNvPr id="14" name="13 Rectángulo"/>
          <p:cNvSpPr/>
          <p:nvPr/>
        </p:nvSpPr>
        <p:spPr>
          <a:xfrm>
            <a:off x="0" y="6021388"/>
            <a:ext cx="3535363" cy="863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6" name="15 Rectángulo"/>
          <p:cNvSpPr/>
          <p:nvPr/>
        </p:nvSpPr>
        <p:spPr>
          <a:xfrm>
            <a:off x="4160838" y="781050"/>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4160838" y="2571750"/>
            <a:ext cx="5745162"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8200" name="Picture 2" descr="Gratis Fotos de stock gratuitas de análisis de números, análisis financiero, billetes Foto de stock"/>
          <p:cNvPicPr>
            <a:picLocks noChangeAspect="1" noChangeArrowheads="1"/>
          </p:cNvPicPr>
          <p:nvPr/>
        </p:nvPicPr>
        <p:blipFill>
          <a:blip r:embed="rId3" cstate="print"/>
          <a:srcRect l="16325" t="10403" r="47734" b="7436"/>
          <a:stretch>
            <a:fillRect/>
          </a:stretch>
        </p:blipFill>
        <p:spPr bwMode="auto">
          <a:xfrm>
            <a:off x="6350" y="735013"/>
            <a:ext cx="3536950" cy="5389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2 Marcador de contenido"/>
          <p:cNvSpPr>
            <a:spLocks noGrp="1"/>
          </p:cNvSpPr>
          <p:nvPr>
            <p:ph idx="1"/>
          </p:nvPr>
        </p:nvSpPr>
        <p:spPr>
          <a:xfrm>
            <a:off x="4160838" y="3660775"/>
            <a:ext cx="5256212" cy="2360613"/>
          </a:xfrm>
        </p:spPr>
        <p:txBody>
          <a:bodyPr rtlCol="0">
            <a:normAutofit/>
          </a:bodyPr>
          <a:lstStyle/>
          <a:p>
            <a:pPr algn="just" fontAlgn="auto">
              <a:spcBef>
                <a:spcPts val="0"/>
              </a:spcBef>
              <a:spcAft>
                <a:spcPts val="0"/>
              </a:spcAft>
              <a:buClr>
                <a:srgbClr val="92D050"/>
              </a:buClr>
              <a:buFont typeface="Wingdings" panose="05000000000000000000" pitchFamily="2" charset="2"/>
              <a:buChar char="§"/>
              <a:defRPr/>
            </a:pPr>
            <a:r>
              <a:rPr lang="es-ES" sz="1400" dirty="0"/>
              <a:t>Conocimiento de la Mediación y otras formas de Resolución Adecuada de Controversias.</a:t>
            </a:r>
          </a:p>
          <a:p>
            <a:pPr algn="just" fontAlgn="auto">
              <a:spcBef>
                <a:spcPts val="0"/>
              </a:spcBef>
              <a:spcAft>
                <a:spcPts val="0"/>
              </a:spcAft>
              <a:buClr>
                <a:srgbClr val="92D050"/>
              </a:buClr>
              <a:buFont typeface="Wingdings" panose="05000000000000000000" pitchFamily="2" charset="2"/>
              <a:buChar char="§"/>
              <a:defRPr/>
            </a:pPr>
            <a:r>
              <a:rPr lang="es-ES" sz="1400" dirty="0"/>
              <a:t>Dominio del procedimiento, técnicas y legislación de Mediación en sus diversos aspectos de aplicación en el ámbito de la </a:t>
            </a:r>
            <a:r>
              <a:rPr lang="es-ES" sz="1400" dirty="0" smtClean="0"/>
              <a:t>arquitectura, construcción e Edificación</a:t>
            </a:r>
            <a:endParaRPr lang="es-ES" sz="1400" dirty="0"/>
          </a:p>
          <a:p>
            <a:pPr algn="just" fontAlgn="auto">
              <a:spcBef>
                <a:spcPts val="0"/>
              </a:spcBef>
              <a:spcAft>
                <a:spcPts val="0"/>
              </a:spcAft>
              <a:buClr>
                <a:srgbClr val="92D050"/>
              </a:buClr>
              <a:buFont typeface="Wingdings" panose="05000000000000000000" pitchFamily="2" charset="2"/>
              <a:buChar char="§"/>
              <a:defRPr/>
            </a:pPr>
            <a:r>
              <a:rPr lang="es-ES" sz="1400" dirty="0"/>
              <a:t>Conocimiento de los principios y habilidades para una buena práctica en Mediación y Resolución Adecuada de Controversias.</a:t>
            </a:r>
          </a:p>
          <a:p>
            <a:pPr algn="just" fontAlgn="auto">
              <a:spcBef>
                <a:spcPts val="0"/>
              </a:spcBef>
              <a:spcAft>
                <a:spcPts val="0"/>
              </a:spcAft>
              <a:buClr>
                <a:srgbClr val="92D050"/>
              </a:buClr>
              <a:buFont typeface="Wingdings" panose="05000000000000000000" pitchFamily="2" charset="2"/>
              <a:buChar char="§"/>
              <a:defRPr/>
            </a:pPr>
            <a:r>
              <a:rPr lang="es-ES" sz="1400" dirty="0"/>
              <a:t>Distinción de las actividades y las formas de Mediación y de otros sistemas de gestión eficiente de controversias.</a:t>
            </a:r>
          </a:p>
          <a:p>
            <a:pPr marL="0" indent="0" algn="just">
              <a:buFont typeface="Arial" charset="0"/>
              <a:buNone/>
              <a:defRPr/>
            </a:pPr>
            <a:endParaRPr lang="es-ES" altLang="es-ES" sz="1200" dirty="0"/>
          </a:p>
          <a:p>
            <a:pPr>
              <a:buFont typeface="Arial" pitchFamily="34" charset="0"/>
              <a:buChar char="•"/>
              <a:defRPr/>
            </a:pPr>
            <a:endParaRPr lang="es-ES" sz="1200" dirty="0"/>
          </a:p>
          <a:p>
            <a:pPr eaLnBrk="1" fontAlgn="auto" hangingPunct="1">
              <a:spcAft>
                <a:spcPts val="0"/>
              </a:spcAft>
              <a:buFont typeface="Arial" pitchFamily="34" charset="0"/>
              <a:buChar char="•"/>
              <a:defRPr/>
            </a:pPr>
            <a:endParaRPr lang="es-ES" sz="1200" dirty="0"/>
          </a:p>
        </p:txBody>
      </p:sp>
      <p:sp>
        <p:nvSpPr>
          <p:cNvPr id="9219" name="2 Marcador de contenido"/>
          <p:cNvSpPr txBox="1">
            <a:spLocks/>
          </p:cNvSpPr>
          <p:nvPr/>
        </p:nvSpPr>
        <p:spPr bwMode="auto">
          <a:xfrm>
            <a:off x="4305300" y="735013"/>
            <a:ext cx="792163" cy="792162"/>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06</a:t>
            </a:r>
          </a:p>
        </p:txBody>
      </p:sp>
      <p:sp>
        <p:nvSpPr>
          <p:cNvPr id="9220" name="2 Marcador de contenido"/>
          <p:cNvSpPr txBox="1">
            <a:spLocks/>
          </p:cNvSpPr>
          <p:nvPr/>
        </p:nvSpPr>
        <p:spPr bwMode="auto">
          <a:xfrm>
            <a:off x="4016375" y="1916113"/>
            <a:ext cx="5113338" cy="792162"/>
          </a:xfrm>
          <a:prstGeom prst="rect">
            <a:avLst/>
          </a:prstGeom>
          <a:noFill/>
          <a:ln w="9525">
            <a:noFill/>
            <a:miter lim="800000"/>
            <a:headEnd/>
            <a:tailEnd/>
          </a:ln>
        </p:spPr>
        <p:txBody>
          <a:bodyPr/>
          <a:lstStyle/>
          <a:p>
            <a:pPr>
              <a:buFont typeface="Arial" charset="0"/>
              <a:buNone/>
            </a:pPr>
            <a:r>
              <a:rPr lang="es-ES" altLang="es-ES" sz="4000">
                <a:latin typeface="Calibri" pitchFamily="34" charset="0"/>
              </a:rPr>
              <a:t>Competencias </a:t>
            </a:r>
          </a:p>
          <a:p>
            <a:pPr>
              <a:buFont typeface="Arial" charset="0"/>
              <a:buNone/>
            </a:pPr>
            <a:r>
              <a:rPr lang="es-ES" altLang="es-ES" sz="4000">
                <a:latin typeface="Calibri" pitchFamily="34" charset="0"/>
              </a:rPr>
              <a:t>del mediador/a</a:t>
            </a:r>
          </a:p>
          <a:p>
            <a:pPr algn="just" eaLnBrk="1" hangingPunct="1">
              <a:spcBef>
                <a:spcPct val="20000"/>
              </a:spcBef>
              <a:buFont typeface="Arial" charset="0"/>
              <a:buNone/>
            </a:pPr>
            <a:endParaRPr lang="es-ES" altLang="es-ES" sz="2400">
              <a:latin typeface="Calibri" pitchFamily="34" charset="0"/>
            </a:endParaRPr>
          </a:p>
        </p:txBody>
      </p:sp>
      <p:sp>
        <p:nvSpPr>
          <p:cNvPr id="14" name="13 Rectángulo"/>
          <p:cNvSpPr/>
          <p:nvPr/>
        </p:nvSpPr>
        <p:spPr>
          <a:xfrm>
            <a:off x="0" y="6021388"/>
            <a:ext cx="3535363" cy="863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6" name="15 Rectángulo"/>
          <p:cNvSpPr/>
          <p:nvPr/>
        </p:nvSpPr>
        <p:spPr>
          <a:xfrm>
            <a:off x="4160838" y="781050"/>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4160838" y="3317875"/>
            <a:ext cx="5745162"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9224" name="Picture 2" descr="Gratis Papel Impreso De Gráfico Y Gráfico De Líneas Foto de stock"/>
          <p:cNvPicPr>
            <a:picLocks noChangeAspect="1" noChangeArrowheads="1"/>
          </p:cNvPicPr>
          <p:nvPr/>
        </p:nvPicPr>
        <p:blipFill>
          <a:blip r:embed="rId2" cstate="print"/>
          <a:srcRect l="40785" t="6541" r="23454" b="11195"/>
          <a:stretch>
            <a:fillRect/>
          </a:stretch>
        </p:blipFill>
        <p:spPr bwMode="auto">
          <a:xfrm>
            <a:off x="0" y="735013"/>
            <a:ext cx="3535363" cy="5389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txBox="1">
            <a:spLocks/>
          </p:cNvSpPr>
          <p:nvPr/>
        </p:nvSpPr>
        <p:spPr bwMode="auto">
          <a:xfrm>
            <a:off x="993775" y="549275"/>
            <a:ext cx="792163"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07</a:t>
            </a:r>
          </a:p>
        </p:txBody>
      </p:sp>
      <p:sp>
        <p:nvSpPr>
          <p:cNvPr id="10243" name="2 Marcador de contenido"/>
          <p:cNvSpPr txBox="1">
            <a:spLocks/>
          </p:cNvSpPr>
          <p:nvPr/>
        </p:nvSpPr>
        <p:spPr bwMode="auto">
          <a:xfrm>
            <a:off x="2024063" y="785813"/>
            <a:ext cx="7215187" cy="792162"/>
          </a:xfrm>
          <a:prstGeom prst="rect">
            <a:avLst/>
          </a:prstGeom>
          <a:noFill/>
          <a:ln w="9525">
            <a:noFill/>
            <a:miter lim="800000"/>
            <a:headEnd/>
            <a:tailEnd/>
          </a:ln>
        </p:spPr>
        <p:txBody>
          <a:bodyPr/>
          <a:lstStyle/>
          <a:p>
            <a:pPr>
              <a:buFont typeface="Arial" charset="0"/>
              <a:buNone/>
            </a:pPr>
            <a:r>
              <a:rPr lang="es-ES" altLang="es-ES" sz="4000">
                <a:latin typeface="Calibri" pitchFamily="34" charset="0"/>
              </a:rPr>
              <a:t>Metodología y características</a:t>
            </a:r>
          </a:p>
          <a:p>
            <a:pPr>
              <a:buFont typeface="Arial" charset="0"/>
              <a:buNone/>
            </a:pPr>
            <a:r>
              <a:rPr lang="es-ES" altLang="es-ES" sz="4000">
                <a:latin typeface="Calibri" pitchFamily="34" charset="0"/>
              </a:rPr>
              <a:t> </a:t>
            </a:r>
          </a:p>
          <a:p>
            <a:pPr algn="just" eaLnBrk="1" hangingPunct="1">
              <a:spcBef>
                <a:spcPct val="20000"/>
              </a:spcBef>
              <a:buFont typeface="Arial" charset="0"/>
              <a:buNone/>
            </a:pPr>
            <a:endParaRPr lang="es-ES" altLang="es-ES" sz="2400">
              <a:latin typeface="Calibri" pitchFamily="34" charset="0"/>
            </a:endParaRPr>
          </a:p>
        </p:txBody>
      </p:sp>
      <p:sp>
        <p:nvSpPr>
          <p:cNvPr id="16" name="15 Rectángulo"/>
          <p:cNvSpPr/>
          <p:nvPr/>
        </p:nvSpPr>
        <p:spPr>
          <a:xfrm>
            <a:off x="849313" y="595313"/>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1" name="2 Marcador de contenido"/>
          <p:cNvSpPr txBox="1">
            <a:spLocks/>
          </p:cNvSpPr>
          <p:nvPr/>
        </p:nvSpPr>
        <p:spPr bwMode="auto">
          <a:xfrm>
            <a:off x="809625" y="1928813"/>
            <a:ext cx="8072438" cy="2571750"/>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eaLnBrk="1" fontAlgn="auto" hangingPunct="1">
              <a:spcAft>
                <a:spcPts val="0"/>
              </a:spcAft>
              <a:buClr>
                <a:srgbClr val="92D050"/>
              </a:buClr>
              <a:buFont typeface="Arial" panose="020B0604020202020204" pitchFamily="34" charset="0"/>
              <a:buChar char="•"/>
              <a:defRPr/>
            </a:pPr>
            <a:r>
              <a:rPr lang="es-ES" sz="1200" dirty="0"/>
              <a:t>Programa fundamentalmente práctico, utilizando la teleformación por videoconferencia y clases presenciales.</a:t>
            </a:r>
          </a:p>
          <a:p>
            <a:pPr algn="just" eaLnBrk="1" fontAlgn="auto" hangingPunct="1">
              <a:spcAft>
                <a:spcPts val="0"/>
              </a:spcAft>
              <a:buClr>
                <a:srgbClr val="92D050"/>
              </a:buClr>
              <a:buFont typeface="Arial" panose="020B0604020202020204" pitchFamily="34" charset="0"/>
              <a:buChar char="•"/>
              <a:defRPr/>
            </a:pPr>
            <a:endParaRPr lang="es-ES" sz="1200" dirty="0"/>
          </a:p>
          <a:p>
            <a:pPr algn="just" eaLnBrk="1" fontAlgn="auto" hangingPunct="1">
              <a:spcAft>
                <a:spcPts val="0"/>
              </a:spcAft>
              <a:buClr>
                <a:srgbClr val="92D050"/>
              </a:buClr>
              <a:buFont typeface="Arial" panose="020B0604020202020204" pitchFamily="34" charset="0"/>
              <a:buChar char="•"/>
              <a:defRPr/>
            </a:pPr>
            <a:r>
              <a:rPr lang="es-ES" sz="1200" dirty="0" smtClean="0"/>
              <a:t>Los participantes desarrollarán </a:t>
            </a:r>
            <a:r>
              <a:rPr lang="es-ES" sz="1200" dirty="0"/>
              <a:t>sus estudios en la modalidad online a través de una plataforma de Teleformación, y contará con el acompañamiento y el asesoramiento de un tutor.</a:t>
            </a:r>
          </a:p>
          <a:p>
            <a:pPr algn="just" eaLnBrk="1" fontAlgn="auto" hangingPunct="1">
              <a:spcAft>
                <a:spcPts val="0"/>
              </a:spcAft>
              <a:buClr>
                <a:srgbClr val="92D050"/>
              </a:buClr>
              <a:buFont typeface="Arial" panose="020B0604020202020204" pitchFamily="34" charset="0"/>
              <a:buChar char="•"/>
              <a:defRPr/>
            </a:pPr>
            <a:endParaRPr lang="es-ES" sz="1200" dirty="0"/>
          </a:p>
          <a:p>
            <a:pPr algn="just" eaLnBrk="1" fontAlgn="auto" hangingPunct="1">
              <a:spcAft>
                <a:spcPts val="0"/>
              </a:spcAft>
              <a:buClr>
                <a:srgbClr val="92D050"/>
              </a:buClr>
              <a:buFont typeface="Arial" panose="020B0604020202020204" pitchFamily="34" charset="0"/>
              <a:buChar char="•"/>
              <a:defRPr/>
            </a:pPr>
            <a:r>
              <a:rPr lang="es-ES" sz="1200" dirty="0" smtClean="0"/>
              <a:t>Los participantes </a:t>
            </a:r>
            <a:r>
              <a:rPr lang="es-ES" sz="1200" dirty="0"/>
              <a:t>deberá completar las actividades programadas, interactuando y desarrollando los ejercicios, los casos prácticos que se plantearán en el aula virtual y participación en las videoconferencias.</a:t>
            </a:r>
          </a:p>
          <a:p>
            <a:pPr algn="just" eaLnBrk="1" fontAlgn="auto" hangingPunct="1">
              <a:spcAft>
                <a:spcPts val="0"/>
              </a:spcAft>
              <a:buClr>
                <a:srgbClr val="92D050"/>
              </a:buClr>
              <a:buFont typeface="Arial" panose="020B0604020202020204" pitchFamily="34" charset="0"/>
              <a:buChar char="•"/>
              <a:defRPr/>
            </a:pPr>
            <a:endParaRPr lang="es-ES" sz="1200" dirty="0"/>
          </a:p>
          <a:p>
            <a:pPr algn="just" eaLnBrk="1" fontAlgn="auto" hangingPunct="1">
              <a:spcAft>
                <a:spcPts val="0"/>
              </a:spcAft>
              <a:buClr>
                <a:srgbClr val="92D050"/>
              </a:buClr>
              <a:buFont typeface="Arial" panose="020B0604020202020204" pitchFamily="34" charset="0"/>
              <a:buChar char="•"/>
              <a:defRPr/>
            </a:pPr>
            <a:r>
              <a:rPr lang="es-ES" sz="1200" dirty="0" smtClean="0"/>
              <a:t>Duración 150 </a:t>
            </a:r>
            <a:r>
              <a:rPr lang="es-ES" sz="1200" dirty="0"/>
              <a:t>horas, de las cuales 35 se impartirán por </a:t>
            </a:r>
            <a:r>
              <a:rPr lang="es-ES" sz="1200" dirty="0" smtClean="0"/>
              <a:t>videoconferencia. Clases y </a:t>
            </a:r>
            <a:r>
              <a:rPr lang="es-ES" sz="1200" dirty="0"/>
              <a:t>Encuentros profesionales.</a:t>
            </a:r>
          </a:p>
          <a:p>
            <a:pPr algn="just" eaLnBrk="1" fontAlgn="auto" hangingPunct="1">
              <a:spcAft>
                <a:spcPts val="0"/>
              </a:spcAft>
              <a:buClr>
                <a:srgbClr val="92D050"/>
              </a:buClr>
              <a:buFont typeface="Arial" panose="020B0604020202020204" pitchFamily="34" charset="0"/>
              <a:buChar char="•"/>
              <a:defRPr/>
            </a:pPr>
            <a:endParaRPr lang="es-ES" sz="1200" dirty="0"/>
          </a:p>
          <a:p>
            <a:pPr algn="just" eaLnBrk="1" fontAlgn="auto" hangingPunct="1">
              <a:spcAft>
                <a:spcPts val="0"/>
              </a:spcAft>
              <a:buClr>
                <a:srgbClr val="92D050"/>
              </a:buClr>
              <a:buFont typeface="Arial" panose="020B0604020202020204" pitchFamily="34" charset="0"/>
              <a:buChar char="•"/>
              <a:defRPr/>
            </a:pPr>
            <a:r>
              <a:rPr lang="es-ES" sz="1200" dirty="0" smtClean="0"/>
              <a:t>El </a:t>
            </a:r>
            <a:r>
              <a:rPr lang="es-ES" sz="1200" dirty="0"/>
              <a:t>curso también se puede realizar en modalidad 100% online</a:t>
            </a:r>
            <a:r>
              <a:rPr lang="es-ES" sz="1400" dirty="0"/>
              <a:t>.</a:t>
            </a:r>
          </a:p>
          <a:p>
            <a:pPr marL="0" indent="0" algn="just" eaLnBrk="1" fontAlgn="auto" hangingPunct="1">
              <a:spcAft>
                <a:spcPts val="0"/>
              </a:spcAft>
              <a:buFont typeface="Arial" panose="020B0604020202020204" pitchFamily="34" charset="0"/>
              <a:buNone/>
              <a:defRPr/>
            </a:pPr>
            <a:endParaRPr lang="es-ES" sz="1200" dirty="0"/>
          </a:p>
        </p:txBody>
      </p:sp>
      <p:sp>
        <p:nvSpPr>
          <p:cNvPr id="22" name="21 Rectángulo"/>
          <p:cNvSpPr/>
          <p:nvPr/>
        </p:nvSpPr>
        <p:spPr>
          <a:xfrm>
            <a:off x="881063" y="4643438"/>
            <a:ext cx="8567737" cy="1384300"/>
          </a:xfrm>
          <a:prstGeom prst="rect">
            <a:avLst/>
          </a:prstGeom>
        </p:spPr>
        <p:txBody>
          <a:bodyPr>
            <a:spAutoFit/>
          </a:bodyPr>
          <a:lstStyle/>
          <a:p>
            <a:pPr marL="0" lvl="1" indent="-228600" algn="just" eaLnBrk="1" fontAlgn="auto" hangingPunct="1">
              <a:spcBef>
                <a:spcPts val="0"/>
              </a:spcBef>
              <a:spcAft>
                <a:spcPts val="0"/>
              </a:spcAft>
              <a:defRPr/>
            </a:pPr>
            <a:r>
              <a:rPr lang="es-ES" sz="1200" b="1" dirty="0">
                <a:latin typeface="+mn-lt"/>
              </a:rPr>
              <a:t>SESIONES PRESENCIALES Y ENCUENTROS PROFESIONALES: </a:t>
            </a:r>
            <a:r>
              <a:rPr lang="es-ES_tradnl" sz="1200" dirty="0">
                <a:latin typeface="+mn-lt"/>
                <a:cs typeface="+mn-cs"/>
              </a:rPr>
              <a:t>Se estructuran en sesiones de 4 horas.</a:t>
            </a:r>
            <a:r>
              <a:rPr lang="es-ES" sz="1200" b="1" dirty="0">
                <a:latin typeface="+mn-lt"/>
              </a:rPr>
              <a:t> </a:t>
            </a:r>
          </a:p>
          <a:p>
            <a:pPr marL="0" lvl="1" algn="just" eaLnBrk="1" fontAlgn="auto" hangingPunct="1">
              <a:spcBef>
                <a:spcPts val="0"/>
              </a:spcBef>
              <a:spcAft>
                <a:spcPts val="0"/>
              </a:spcAft>
              <a:defRPr/>
            </a:pPr>
            <a:endParaRPr lang="es-ES" sz="1200" b="1" dirty="0">
              <a:latin typeface="+mn-lt"/>
            </a:endParaRPr>
          </a:p>
          <a:p>
            <a:pPr marL="0" lvl="1" algn="just" eaLnBrk="1" fontAlgn="auto" hangingPunct="1">
              <a:spcBef>
                <a:spcPts val="0"/>
              </a:spcBef>
              <a:spcAft>
                <a:spcPts val="0"/>
              </a:spcAft>
              <a:defRPr/>
            </a:pPr>
            <a:r>
              <a:rPr lang="es-ES" sz="1200" b="1" dirty="0">
                <a:latin typeface="+mn-lt"/>
              </a:rPr>
              <a:t>INSCRIPCIÓN EN LA LISTA DE ARQUITECTOS EN MEDIACIÓN</a:t>
            </a:r>
          </a:p>
          <a:p>
            <a:pPr marL="0" lvl="1" algn="just" eaLnBrk="1" fontAlgn="auto" hangingPunct="1">
              <a:spcBef>
                <a:spcPts val="0"/>
              </a:spcBef>
              <a:spcAft>
                <a:spcPts val="0"/>
              </a:spcAft>
              <a:defRPr/>
            </a:pPr>
            <a:endParaRPr lang="es-ES" sz="1200" dirty="0">
              <a:latin typeface="+mn-lt"/>
              <a:cs typeface="+mn-cs"/>
            </a:endParaRPr>
          </a:p>
          <a:p>
            <a:pPr marL="0" lvl="1" algn="just" eaLnBrk="1" fontAlgn="auto" hangingPunct="1">
              <a:spcBef>
                <a:spcPts val="0"/>
              </a:spcBef>
              <a:spcAft>
                <a:spcPts val="0"/>
              </a:spcAft>
              <a:defRPr/>
            </a:pPr>
            <a:r>
              <a:rPr lang="es-ES" sz="1200" dirty="0">
                <a:latin typeface="+mn-lt"/>
                <a:cs typeface="+mn-cs"/>
              </a:rPr>
              <a:t>Necesario, no tener sanción deontológica vigente, estar al corriente de las obligaciones colegiales, contar con un seguro de responsabilidad civil o garantía equivalente de conformidad con lo establecido en la legislación vigente, acreditar la formación específica necesaria para ejercer la mediación y estar inscrito en Registro de Mediadores del Ministerio de Justicia.</a:t>
            </a:r>
          </a:p>
        </p:txBody>
      </p:sp>
      <p:sp>
        <p:nvSpPr>
          <p:cNvPr id="9" name="8 Rectángulo"/>
          <p:cNvSpPr/>
          <p:nvPr/>
        </p:nvSpPr>
        <p:spPr>
          <a:xfrm>
            <a:off x="2136775" y="1531938"/>
            <a:ext cx="6030913"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Marcador de contenido"/>
          <p:cNvSpPr txBox="1">
            <a:spLocks/>
          </p:cNvSpPr>
          <p:nvPr/>
        </p:nvSpPr>
        <p:spPr bwMode="auto">
          <a:xfrm>
            <a:off x="993775" y="549275"/>
            <a:ext cx="792163"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08</a:t>
            </a:r>
          </a:p>
        </p:txBody>
      </p:sp>
      <p:sp>
        <p:nvSpPr>
          <p:cNvPr id="11267" name="2 Marcador de contenido"/>
          <p:cNvSpPr txBox="1">
            <a:spLocks/>
          </p:cNvSpPr>
          <p:nvPr/>
        </p:nvSpPr>
        <p:spPr bwMode="auto">
          <a:xfrm>
            <a:off x="719138" y="1674813"/>
            <a:ext cx="3802062" cy="792162"/>
          </a:xfrm>
          <a:prstGeom prst="rect">
            <a:avLst/>
          </a:prstGeom>
          <a:noFill/>
          <a:ln w="9525">
            <a:noFill/>
            <a:miter lim="800000"/>
            <a:headEnd/>
            <a:tailEnd/>
          </a:ln>
        </p:spPr>
        <p:txBody>
          <a:bodyPr/>
          <a:lstStyle/>
          <a:p>
            <a:pPr>
              <a:buFont typeface="Arial" charset="0"/>
              <a:buNone/>
            </a:pPr>
            <a:r>
              <a:rPr lang="es-ES" altLang="es-ES" sz="4000">
                <a:latin typeface="Calibri" pitchFamily="34" charset="0"/>
              </a:rPr>
              <a:t>Programa académico</a:t>
            </a:r>
          </a:p>
          <a:p>
            <a:pPr>
              <a:buFont typeface="Arial" charset="0"/>
              <a:buNone/>
            </a:pPr>
            <a:r>
              <a:rPr lang="es-ES" altLang="es-ES" sz="4000">
                <a:latin typeface="Calibri" pitchFamily="34" charset="0"/>
              </a:rPr>
              <a:t> </a:t>
            </a:r>
          </a:p>
          <a:p>
            <a:pPr algn="just" eaLnBrk="1" hangingPunct="1">
              <a:spcBef>
                <a:spcPct val="20000"/>
              </a:spcBef>
              <a:buFont typeface="Arial" charset="0"/>
              <a:buNone/>
            </a:pPr>
            <a:endParaRPr lang="es-ES" altLang="es-ES" sz="2400">
              <a:latin typeface="Calibri" pitchFamily="34" charset="0"/>
            </a:endParaRPr>
          </a:p>
        </p:txBody>
      </p:sp>
      <p:sp>
        <p:nvSpPr>
          <p:cNvPr id="16" name="15 Rectángulo"/>
          <p:cNvSpPr/>
          <p:nvPr/>
        </p:nvSpPr>
        <p:spPr>
          <a:xfrm>
            <a:off x="849313" y="595313"/>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7" name="16 Rectángulo"/>
          <p:cNvSpPr/>
          <p:nvPr/>
        </p:nvSpPr>
        <p:spPr>
          <a:xfrm>
            <a:off x="849313" y="2997200"/>
            <a:ext cx="2159000"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1" name="2 Marcador de contenido"/>
          <p:cNvSpPr txBox="1">
            <a:spLocks/>
          </p:cNvSpPr>
          <p:nvPr/>
        </p:nvSpPr>
        <p:spPr>
          <a:xfrm>
            <a:off x="3584575" y="595313"/>
            <a:ext cx="5616575" cy="6434137"/>
          </a:xfrm>
          <a:prstGeom prst="rect">
            <a:avLst/>
          </a:prstGeom>
        </p:spPr>
        <p:txBody>
          <a:bodyPr>
            <a:normAutofit fontScale="55000" lnSpcReduction="20000"/>
          </a:bodyPr>
          <a:lstStyle/>
          <a:p>
            <a:pPr eaLnBrk="1" fontAlgn="auto" hangingPunct="1">
              <a:spcBef>
                <a:spcPts val="0"/>
              </a:spcBef>
              <a:spcAft>
                <a:spcPts val="0"/>
              </a:spcAft>
              <a:defRPr/>
            </a:pPr>
            <a:r>
              <a:rPr lang="es-AR" sz="2200" b="1" dirty="0">
                <a:latin typeface="+mn-lt"/>
              </a:rPr>
              <a:t>MÓDULO I:</a:t>
            </a:r>
            <a:r>
              <a:rPr lang="es-ES_tradnl" sz="2200" dirty="0">
                <a:latin typeface="+mn-lt"/>
              </a:rPr>
              <a:t> </a:t>
            </a:r>
          </a:p>
          <a:p>
            <a:pPr eaLnBrk="1" fontAlgn="auto" hangingPunct="1">
              <a:spcBef>
                <a:spcPts val="0"/>
              </a:spcBef>
              <a:spcAft>
                <a:spcPts val="0"/>
              </a:spcAft>
              <a:defRPr/>
            </a:pPr>
            <a:endParaRPr lang="es-ES_tradnl" sz="2200" dirty="0">
              <a:solidFill>
                <a:srgbClr val="92D050"/>
              </a:solidFill>
              <a:latin typeface="+mn-lt"/>
            </a:endParaRPr>
          </a:p>
          <a:p>
            <a:pPr eaLnBrk="1" fontAlgn="auto" hangingPunct="1">
              <a:spcBef>
                <a:spcPts val="0"/>
              </a:spcBef>
              <a:spcAft>
                <a:spcPts val="0"/>
              </a:spcAft>
              <a:defRPr/>
            </a:pPr>
            <a:r>
              <a:rPr lang="es-ES_tradnl" sz="2200" b="1" dirty="0">
                <a:latin typeface="+mn-lt"/>
              </a:rPr>
              <a:t>LEY ORGÁNICA 1/2025, DE 2 DE ENERO DE MEDIDAS EN MATERIA DE EFICIENCIA </a:t>
            </a:r>
            <a:endParaRPr lang="es-AR" sz="2200" b="1" dirty="0">
              <a:latin typeface="+mn-lt"/>
            </a:endParaRPr>
          </a:p>
          <a:p>
            <a:pPr eaLnBrk="1" fontAlgn="auto" hangingPunct="1">
              <a:spcBef>
                <a:spcPts val="0"/>
              </a:spcBef>
              <a:spcAft>
                <a:spcPts val="0"/>
              </a:spcAft>
              <a:defRPr/>
            </a:pPr>
            <a:endParaRPr lang="es-ES_tradnl"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Novedades en el ámbito social introducidas por la Ley Orgánica 1/2025, de 2 de enero de medidas de en materia de eficiencia del Servicio Público de Justicia. </a:t>
            </a:r>
          </a:p>
          <a:p>
            <a:pPr marL="228600" indent="-228600" eaLnBrk="1" fontAlgn="auto" hangingPunct="1">
              <a:spcBef>
                <a:spcPts val="0"/>
              </a:spcBef>
              <a:spcAft>
                <a:spcPts val="0"/>
              </a:spcAft>
              <a:buFont typeface="+mj-lt"/>
              <a:buAutoNum type="arabicPeriod"/>
              <a:defRPr/>
            </a:pPr>
            <a:endParaRPr lang="es-ES"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Introducción al uso de Medios Adecuados de Solución de Controversias (MASC): Mediación, Conciliación, Negociación, Arbitraje, Derecho Colaborativo, Prácticas Restaurativas. Oferta Vinculante, Opinión de Experto y Tercero Neutral entre otros.</a:t>
            </a:r>
          </a:p>
          <a:p>
            <a:pPr marL="228600" indent="-228600" eaLnBrk="1" fontAlgn="auto" hangingPunct="1">
              <a:spcBef>
                <a:spcPts val="0"/>
              </a:spcBef>
              <a:spcAft>
                <a:spcPts val="0"/>
              </a:spcAft>
              <a:buFont typeface="+mj-lt"/>
              <a:buAutoNum type="arabicPeriod"/>
              <a:defRPr/>
            </a:pPr>
            <a:endParaRPr lang="es-AR" sz="2200" b="1" dirty="0">
              <a:latin typeface="+mn-lt"/>
            </a:endParaRPr>
          </a:p>
          <a:p>
            <a:pPr eaLnBrk="1" fontAlgn="auto" hangingPunct="1">
              <a:spcBef>
                <a:spcPts val="0"/>
              </a:spcBef>
              <a:spcAft>
                <a:spcPts val="0"/>
              </a:spcAft>
              <a:defRPr/>
            </a:pPr>
            <a:r>
              <a:rPr lang="es-AR" sz="2200" b="1" dirty="0">
                <a:latin typeface="+mn-lt"/>
              </a:rPr>
              <a:t>MÓDULO II: </a:t>
            </a:r>
          </a:p>
          <a:p>
            <a:pPr eaLnBrk="1" fontAlgn="auto" hangingPunct="1">
              <a:spcBef>
                <a:spcPts val="0"/>
              </a:spcBef>
              <a:spcAft>
                <a:spcPts val="0"/>
              </a:spcAft>
              <a:defRPr/>
            </a:pPr>
            <a:endParaRPr lang="es-AR" sz="2200" b="1" dirty="0">
              <a:solidFill>
                <a:srgbClr val="92D050"/>
              </a:solidFill>
              <a:latin typeface="+mn-lt"/>
            </a:endParaRPr>
          </a:p>
          <a:p>
            <a:pPr eaLnBrk="1" fontAlgn="auto" hangingPunct="1">
              <a:spcBef>
                <a:spcPts val="0"/>
              </a:spcBef>
              <a:spcAft>
                <a:spcPts val="0"/>
              </a:spcAft>
              <a:defRPr/>
            </a:pPr>
            <a:r>
              <a:rPr lang="es-AR" sz="2200" b="1" dirty="0">
                <a:latin typeface="+mn-lt"/>
              </a:rPr>
              <a:t>MARCO TEÓRICO DE LA MEDIACIÓN</a:t>
            </a:r>
          </a:p>
          <a:p>
            <a:pPr eaLnBrk="1" fontAlgn="auto" hangingPunct="1">
              <a:spcBef>
                <a:spcPts val="0"/>
              </a:spcBef>
              <a:spcAft>
                <a:spcPts val="0"/>
              </a:spcAft>
              <a:defRPr/>
            </a:pPr>
            <a:endParaRPr lang="es-ES"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El conflicto. La mediación y otros MASC en el ámbito de los conflictos. El papel del Colegio y su Comisión de Ética y Deontología.</a:t>
            </a:r>
          </a:p>
          <a:p>
            <a:pPr marL="228600" indent="-228600" eaLnBrk="1" fontAlgn="auto" hangingPunct="1">
              <a:spcBef>
                <a:spcPts val="0"/>
              </a:spcBef>
              <a:spcAft>
                <a:spcPts val="0"/>
              </a:spcAft>
              <a:buFont typeface="+mj-lt"/>
              <a:buAutoNum type="arabicPeriod"/>
              <a:defRPr/>
            </a:pPr>
            <a:endParaRPr lang="es-ES"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Diferencias entre la Mediación y el resto de MASC. Diferencia con el arbitraje.</a:t>
            </a:r>
          </a:p>
          <a:p>
            <a:pPr marL="228600" indent="-228600" eaLnBrk="1" fontAlgn="auto" hangingPunct="1">
              <a:spcBef>
                <a:spcPts val="0"/>
              </a:spcBef>
              <a:spcAft>
                <a:spcPts val="0"/>
              </a:spcAft>
              <a:buFont typeface="+mj-lt"/>
              <a:buAutoNum type="arabicPeriod"/>
              <a:defRPr/>
            </a:pPr>
            <a:endParaRPr lang="es-ES"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La persona mediadora: conceptualización, perfil, características y condiciones de acceso a la profesión. Registro en el Ministerio de Justicia.</a:t>
            </a:r>
          </a:p>
          <a:p>
            <a:pPr marL="228600" indent="-228600" eaLnBrk="1" fontAlgn="auto" hangingPunct="1">
              <a:spcBef>
                <a:spcPts val="0"/>
              </a:spcBef>
              <a:spcAft>
                <a:spcPts val="0"/>
              </a:spcAft>
              <a:buFont typeface="+mj-lt"/>
              <a:buAutoNum type="arabicPeriod"/>
              <a:defRPr/>
            </a:pPr>
            <a:endParaRPr lang="es-ES"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Código de Conducta. Derechos y deberes en el ejercicio de la profesión. Procedimiento y fases de la Mediación.</a:t>
            </a:r>
          </a:p>
          <a:p>
            <a:pPr indent="-228600" eaLnBrk="1" fontAlgn="auto" hangingPunct="1">
              <a:spcBef>
                <a:spcPts val="0"/>
              </a:spcBef>
              <a:spcAft>
                <a:spcPts val="0"/>
              </a:spcAft>
              <a:buFont typeface="+mj-lt"/>
              <a:buAutoNum type="arabicPeriod"/>
              <a:defRPr/>
            </a:pPr>
            <a:endParaRPr lang="es-ES_tradnl" sz="2200" b="1" dirty="0">
              <a:latin typeface="+mn-lt"/>
            </a:endParaRPr>
          </a:p>
          <a:p>
            <a:pPr indent="-228600" eaLnBrk="1" fontAlgn="auto" hangingPunct="1">
              <a:spcBef>
                <a:spcPts val="0"/>
              </a:spcBef>
              <a:spcAft>
                <a:spcPts val="0"/>
              </a:spcAft>
              <a:defRPr/>
            </a:pPr>
            <a:r>
              <a:rPr lang="es-AR" sz="2200" b="1" dirty="0">
                <a:latin typeface="+mn-lt"/>
              </a:rPr>
              <a:t>MÓDULO III: </a:t>
            </a:r>
          </a:p>
          <a:p>
            <a:pPr indent="-228600" eaLnBrk="1" fontAlgn="auto" hangingPunct="1">
              <a:spcBef>
                <a:spcPts val="0"/>
              </a:spcBef>
              <a:spcAft>
                <a:spcPts val="0"/>
              </a:spcAft>
              <a:defRPr/>
            </a:pPr>
            <a:endParaRPr lang="es-AR" sz="2200" b="1" dirty="0">
              <a:solidFill>
                <a:srgbClr val="92D050"/>
              </a:solidFill>
              <a:latin typeface="+mn-lt"/>
            </a:endParaRPr>
          </a:p>
          <a:p>
            <a:pPr indent="-228600" eaLnBrk="1" fontAlgn="auto" hangingPunct="1">
              <a:spcBef>
                <a:spcPts val="0"/>
              </a:spcBef>
              <a:spcAft>
                <a:spcPts val="0"/>
              </a:spcAft>
              <a:defRPr/>
            </a:pPr>
            <a:r>
              <a:rPr lang="es-AR" sz="2200" b="1" dirty="0">
                <a:latin typeface="+mn-lt"/>
              </a:rPr>
              <a:t>TÉCNICAS Y HERRAMIENTAS DEL MEDIADOR/A</a:t>
            </a:r>
          </a:p>
          <a:p>
            <a:pPr marL="228600" indent="-228600" eaLnBrk="1" fontAlgn="auto" hangingPunct="1">
              <a:spcBef>
                <a:spcPts val="0"/>
              </a:spcBef>
              <a:spcAft>
                <a:spcPts val="0"/>
              </a:spcAft>
              <a:defRPr/>
            </a:pPr>
            <a:endParaRPr lang="es-AR" sz="2200" b="1"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Modelos y Escuelas de Mediación: Modelo de Harvard, Modelo Transformativo y Modelo Circular-Narrativo.</a:t>
            </a:r>
          </a:p>
          <a:p>
            <a:pPr marL="228600" indent="-228600" eaLnBrk="1" fontAlgn="auto" hangingPunct="1">
              <a:spcBef>
                <a:spcPts val="0"/>
              </a:spcBef>
              <a:spcAft>
                <a:spcPts val="0"/>
              </a:spcAft>
              <a:buFont typeface="+mj-lt"/>
              <a:buAutoNum type="arabicPeriod"/>
              <a:defRPr/>
            </a:pPr>
            <a:endParaRPr lang="es-ES" sz="2200" dirty="0">
              <a:latin typeface="+mn-lt"/>
            </a:endParaRPr>
          </a:p>
          <a:p>
            <a:pPr marL="228600" indent="-228600" eaLnBrk="1" fontAlgn="auto" hangingPunct="1">
              <a:spcBef>
                <a:spcPts val="0"/>
              </a:spcBef>
              <a:spcAft>
                <a:spcPts val="0"/>
              </a:spcAft>
              <a:buFont typeface="+mj-lt"/>
              <a:buAutoNum type="arabicPeriod"/>
              <a:defRPr/>
            </a:pPr>
            <a:r>
              <a:rPr lang="es-ES" sz="2200" dirty="0">
                <a:latin typeface="+mn-lt"/>
              </a:rPr>
              <a:t>Técnicas y estrategias mediadoras. La importancia de la comunicación.</a:t>
            </a:r>
          </a:p>
          <a:p>
            <a:pPr lvl="1" eaLnBrk="1" fontAlgn="auto" hangingPunct="1">
              <a:spcBef>
                <a:spcPts val="0"/>
              </a:spcBef>
              <a:spcAft>
                <a:spcPts val="0"/>
              </a:spcAft>
              <a:defRPr/>
            </a:pPr>
            <a:endParaRPr lang="es-ES" sz="1200" dirty="0">
              <a:latin typeface="+mn-lt"/>
              <a:cs typeface="+mn-cs"/>
            </a:endParaRPr>
          </a:p>
          <a:p>
            <a:pPr marL="228600" indent="-228600" eaLnBrk="1" fontAlgn="auto" hangingPunct="1">
              <a:spcBef>
                <a:spcPts val="0"/>
              </a:spcBef>
              <a:spcAft>
                <a:spcPts val="0"/>
              </a:spcAft>
              <a:defRPr/>
            </a:pPr>
            <a:endParaRPr lang="es-ES" sz="1200" dirty="0">
              <a:latin typeface="+mn-lt"/>
              <a:cs typeface="+mn-cs"/>
            </a:endParaRPr>
          </a:p>
          <a:p>
            <a:pPr marL="228600" indent="-228600" eaLnBrk="1" fontAlgn="auto" hangingPunct="1">
              <a:spcBef>
                <a:spcPts val="0"/>
              </a:spcBef>
              <a:spcAft>
                <a:spcPts val="0"/>
              </a:spcAft>
              <a:defRPr/>
            </a:pPr>
            <a:endParaRPr lang="es-AR" sz="2200" b="1" dirty="0">
              <a:latin typeface="+mn-lt"/>
            </a:endParaRPr>
          </a:p>
          <a:p>
            <a:pPr marL="228600" indent="-228600" eaLnBrk="1" fontAlgn="auto" hangingPunct="1">
              <a:spcBef>
                <a:spcPts val="0"/>
              </a:spcBef>
              <a:spcAft>
                <a:spcPts val="0"/>
              </a:spcAft>
              <a:defRPr/>
            </a:pPr>
            <a:endParaRPr lang="es-ES" sz="1200" dirty="0">
              <a:latin typeface="+mn-lt"/>
              <a:cs typeface="+mn-cs"/>
            </a:endParaRPr>
          </a:p>
          <a:p>
            <a:pPr marL="228600" indent="-228600" eaLnBrk="1" fontAlgn="auto" hangingPunct="1">
              <a:spcBef>
                <a:spcPts val="0"/>
              </a:spcBef>
              <a:spcAft>
                <a:spcPts val="0"/>
              </a:spcAft>
              <a:defRPr/>
            </a:pPr>
            <a:endParaRPr lang="es-AR" sz="1200" dirty="0">
              <a:solidFill>
                <a:srgbClr val="90C3EB"/>
              </a:solidFill>
              <a:latin typeface="+mn-lt"/>
              <a:cs typeface="+mn-cs"/>
            </a:endParaRPr>
          </a:p>
          <a:p>
            <a:pPr marL="228600" indent="-228600" eaLnBrk="1" fontAlgn="auto" hangingPunct="1">
              <a:spcBef>
                <a:spcPts val="0"/>
              </a:spcBef>
              <a:spcAft>
                <a:spcPts val="0"/>
              </a:spcAft>
              <a:defRPr/>
            </a:pPr>
            <a:endParaRPr lang="es-ES" sz="1200" dirty="0">
              <a:latin typeface="+mn-lt"/>
              <a:cs typeface="+mn-cs"/>
            </a:endParaRPr>
          </a:p>
          <a:p>
            <a:pPr eaLnBrk="1" fontAlgn="auto" hangingPunct="1">
              <a:spcBef>
                <a:spcPct val="20000"/>
              </a:spcBef>
              <a:spcAft>
                <a:spcPts val="0"/>
              </a:spcAft>
              <a:buFont typeface="Arial" panose="020B0604020202020204" pitchFamily="34" charset="0"/>
              <a:buNone/>
              <a:defRPr/>
            </a:pPr>
            <a:r>
              <a:rPr lang="es-ES" sz="1200" dirty="0">
                <a:latin typeface="+mn-lt"/>
                <a:cs typeface="+mn-cs"/>
              </a:rPr>
              <a:t> </a:t>
            </a:r>
          </a:p>
        </p:txBody>
      </p:sp>
      <p:pic>
        <p:nvPicPr>
          <p:cNvPr id="11271" name="Picture 2" descr="Gratis Foto De Enfoque Selectivo De Una Pila De Libros De Títulos Variados Foto de stock"/>
          <p:cNvPicPr>
            <a:picLocks noChangeAspect="1" noChangeArrowheads="1"/>
          </p:cNvPicPr>
          <p:nvPr/>
        </p:nvPicPr>
        <p:blipFill>
          <a:blip r:embed="rId2" cstate="print"/>
          <a:srcRect l="12750" t="963" r="2100" b="269"/>
          <a:stretch>
            <a:fillRect/>
          </a:stretch>
        </p:blipFill>
        <p:spPr bwMode="auto">
          <a:xfrm>
            <a:off x="848544" y="3086751"/>
            <a:ext cx="2160240" cy="35106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Marcador de contenido"/>
          <p:cNvSpPr txBox="1">
            <a:spLocks/>
          </p:cNvSpPr>
          <p:nvPr/>
        </p:nvSpPr>
        <p:spPr bwMode="auto">
          <a:xfrm>
            <a:off x="993775" y="549275"/>
            <a:ext cx="792163" cy="792163"/>
          </a:xfrm>
          <a:prstGeom prst="rect">
            <a:avLst/>
          </a:prstGeom>
          <a:noFill/>
          <a:ln w="9525">
            <a:noFill/>
            <a:miter lim="800000"/>
            <a:headEnd/>
            <a:tailEnd/>
          </a:ln>
        </p:spPr>
        <p:txBody>
          <a:bodyPr/>
          <a:lstStyle/>
          <a:p>
            <a:pPr algn="ctr">
              <a:lnSpc>
                <a:spcPct val="150000"/>
              </a:lnSpc>
            </a:pPr>
            <a:r>
              <a:rPr lang="es-ES" altLang="es-ES" sz="4000">
                <a:latin typeface="Calibri" pitchFamily="34" charset="0"/>
              </a:rPr>
              <a:t>08</a:t>
            </a:r>
          </a:p>
        </p:txBody>
      </p:sp>
      <p:sp>
        <p:nvSpPr>
          <p:cNvPr id="12291" name="2 Marcador de contenido"/>
          <p:cNvSpPr txBox="1">
            <a:spLocks/>
          </p:cNvSpPr>
          <p:nvPr/>
        </p:nvSpPr>
        <p:spPr bwMode="auto">
          <a:xfrm>
            <a:off x="719138" y="1674813"/>
            <a:ext cx="3802062" cy="792162"/>
          </a:xfrm>
          <a:prstGeom prst="rect">
            <a:avLst/>
          </a:prstGeom>
          <a:noFill/>
          <a:ln w="9525">
            <a:noFill/>
            <a:miter lim="800000"/>
            <a:headEnd/>
            <a:tailEnd/>
          </a:ln>
        </p:spPr>
        <p:txBody>
          <a:bodyPr/>
          <a:lstStyle/>
          <a:p>
            <a:pPr>
              <a:buFont typeface="Arial" charset="0"/>
              <a:buNone/>
            </a:pPr>
            <a:r>
              <a:rPr lang="es-ES" altLang="es-ES" sz="4000">
                <a:latin typeface="Calibri" pitchFamily="34" charset="0"/>
              </a:rPr>
              <a:t>Programa académico</a:t>
            </a:r>
          </a:p>
          <a:p>
            <a:pPr>
              <a:buFont typeface="Arial" charset="0"/>
              <a:buNone/>
            </a:pPr>
            <a:r>
              <a:rPr lang="es-ES" altLang="es-ES" sz="4000">
                <a:latin typeface="Calibri" pitchFamily="34" charset="0"/>
              </a:rPr>
              <a:t> </a:t>
            </a:r>
          </a:p>
          <a:p>
            <a:pPr algn="just" eaLnBrk="1" hangingPunct="1">
              <a:spcBef>
                <a:spcPct val="20000"/>
              </a:spcBef>
              <a:buFont typeface="Arial" charset="0"/>
              <a:buNone/>
            </a:pPr>
            <a:endParaRPr lang="es-ES" altLang="es-ES" sz="2400">
              <a:latin typeface="Calibri" pitchFamily="34" charset="0"/>
            </a:endParaRPr>
          </a:p>
        </p:txBody>
      </p:sp>
      <p:sp>
        <p:nvSpPr>
          <p:cNvPr id="16" name="15 Rectángulo"/>
          <p:cNvSpPr/>
          <p:nvPr/>
        </p:nvSpPr>
        <p:spPr>
          <a:xfrm>
            <a:off x="849313" y="595313"/>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0" name="2 Marcador de contenido"/>
          <p:cNvSpPr txBox="1">
            <a:spLocks/>
          </p:cNvSpPr>
          <p:nvPr/>
        </p:nvSpPr>
        <p:spPr>
          <a:xfrm>
            <a:off x="3598863" y="595313"/>
            <a:ext cx="5711825" cy="7048500"/>
          </a:xfrm>
          <a:prstGeom prst="rect">
            <a:avLst/>
          </a:prstGeom>
        </p:spPr>
        <p:txBody>
          <a:bodyPr>
            <a:normAutofit fontScale="77500" lnSpcReduction="20000"/>
          </a:bodyPr>
          <a:lstStyle/>
          <a:p>
            <a:pPr indent="-228600" eaLnBrk="1" fontAlgn="auto" hangingPunct="1">
              <a:spcBef>
                <a:spcPts val="0"/>
              </a:spcBef>
              <a:spcAft>
                <a:spcPts val="0"/>
              </a:spcAft>
              <a:defRPr/>
            </a:pPr>
            <a:r>
              <a:rPr lang="es-AR" sz="1500" b="1" dirty="0">
                <a:latin typeface="+mj-lt"/>
              </a:rPr>
              <a:t>MÓDULO IV: </a:t>
            </a:r>
          </a:p>
          <a:p>
            <a:pPr indent="-228600" algn="just" eaLnBrk="1" fontAlgn="auto" hangingPunct="1">
              <a:spcBef>
                <a:spcPts val="0"/>
              </a:spcBef>
              <a:spcAft>
                <a:spcPts val="0"/>
              </a:spcAft>
              <a:defRPr/>
            </a:pPr>
            <a:endParaRPr lang="es-AR" sz="1500" b="1" dirty="0">
              <a:latin typeface="+mj-lt"/>
            </a:endParaRPr>
          </a:p>
          <a:p>
            <a:pPr indent="-228600" algn="just" eaLnBrk="1" fontAlgn="auto" hangingPunct="1">
              <a:spcBef>
                <a:spcPts val="0"/>
              </a:spcBef>
              <a:spcAft>
                <a:spcPts val="0"/>
              </a:spcAft>
              <a:defRPr/>
            </a:pPr>
            <a:r>
              <a:rPr lang="es-AR" sz="1500" b="1" dirty="0">
                <a:latin typeface="+mj-lt"/>
              </a:rPr>
              <a:t>MEDIACION Y SUS ÁMBITOS DE APLICACIÓN EL CASO DE MEDIACIÓN </a:t>
            </a:r>
          </a:p>
          <a:p>
            <a:pPr marL="228600" indent="-228600" algn="just" eaLnBrk="1" fontAlgn="auto" hangingPunct="1">
              <a:spcBef>
                <a:spcPts val="0"/>
              </a:spcBef>
              <a:spcAft>
                <a:spcPts val="0"/>
              </a:spcAft>
              <a:defRPr/>
            </a:pPr>
            <a:endParaRPr lang="es-AR" sz="1500" b="1" dirty="0">
              <a:latin typeface="+mj-lt"/>
            </a:endParaRPr>
          </a:p>
          <a:p>
            <a:pPr marL="228600" indent="-228600" algn="just" eaLnBrk="1" fontAlgn="auto" hangingPunct="1">
              <a:spcBef>
                <a:spcPts val="0"/>
              </a:spcBef>
              <a:spcAft>
                <a:spcPts val="0"/>
              </a:spcAft>
              <a:buFont typeface="+mj-lt"/>
              <a:buAutoNum type="arabicPeriod"/>
              <a:defRPr/>
            </a:pPr>
            <a:r>
              <a:rPr lang="es-ES_tradnl" sz="1500" dirty="0">
                <a:latin typeface="+mj-lt"/>
              </a:rPr>
              <a:t>Evaluación de los conflictos en el ámbito de la construcción, edificación, urbanismo y arquitectura. El papel de la mediación.</a:t>
            </a:r>
          </a:p>
          <a:p>
            <a:pPr marL="228600" indent="-228600" algn="just" eaLnBrk="1" fontAlgn="auto" hangingPunct="1">
              <a:spcBef>
                <a:spcPts val="0"/>
              </a:spcBef>
              <a:spcAft>
                <a:spcPts val="0"/>
              </a:spcAft>
              <a:buFont typeface="+mj-lt"/>
              <a:buAutoNum type="arabicPeriod"/>
              <a:defRPr/>
            </a:pPr>
            <a:endParaRPr lang="es-ES_tradnl" sz="1500" dirty="0">
              <a:latin typeface="+mj-lt"/>
            </a:endParaRPr>
          </a:p>
          <a:p>
            <a:pPr marL="228600" indent="-228600" algn="just" eaLnBrk="1" fontAlgn="auto" hangingPunct="1">
              <a:spcBef>
                <a:spcPts val="0"/>
              </a:spcBef>
              <a:spcAft>
                <a:spcPts val="0"/>
              </a:spcAft>
              <a:buFont typeface="+mj-lt"/>
              <a:buAutoNum type="arabicPeriod"/>
              <a:defRPr/>
            </a:pPr>
            <a:r>
              <a:rPr lang="es-ES_tradnl" sz="1500" dirty="0">
                <a:latin typeface="+mj-lt"/>
              </a:rPr>
              <a:t>La Mediación. El conflicto en las organizaciones. Experiencias.</a:t>
            </a:r>
            <a:endParaRPr lang="es-AR" sz="1500" b="1" dirty="0">
              <a:solidFill>
                <a:srgbClr val="92D050"/>
              </a:solidFill>
              <a:latin typeface="+mj-lt"/>
              <a:cs typeface="+mn-cs"/>
            </a:endParaRPr>
          </a:p>
          <a:p>
            <a:pPr indent="-228600" algn="just" eaLnBrk="1" fontAlgn="auto" hangingPunct="1">
              <a:spcBef>
                <a:spcPts val="0"/>
              </a:spcBef>
              <a:spcAft>
                <a:spcPts val="0"/>
              </a:spcAft>
              <a:defRPr/>
            </a:pPr>
            <a:endParaRPr lang="es-AR" sz="1500" b="1" dirty="0">
              <a:solidFill>
                <a:srgbClr val="92D050"/>
              </a:solidFill>
              <a:latin typeface="+mj-lt"/>
              <a:cs typeface="+mn-cs"/>
            </a:endParaRPr>
          </a:p>
          <a:p>
            <a:pPr indent="-228600" algn="just" eaLnBrk="1" fontAlgn="auto" hangingPunct="1">
              <a:spcBef>
                <a:spcPts val="0"/>
              </a:spcBef>
              <a:spcAft>
                <a:spcPts val="0"/>
              </a:spcAft>
              <a:defRPr/>
            </a:pPr>
            <a:r>
              <a:rPr lang="es-AR" sz="1500" b="1" dirty="0">
                <a:latin typeface="+mj-lt"/>
                <a:cs typeface="+mn-cs"/>
              </a:rPr>
              <a:t>MÓDULO V: </a:t>
            </a:r>
          </a:p>
          <a:p>
            <a:pPr indent="-228600" algn="just" eaLnBrk="1" fontAlgn="auto" hangingPunct="1">
              <a:spcBef>
                <a:spcPts val="0"/>
              </a:spcBef>
              <a:spcAft>
                <a:spcPts val="0"/>
              </a:spcAft>
              <a:defRPr/>
            </a:pPr>
            <a:endParaRPr lang="es-AR" sz="1500" b="1" dirty="0">
              <a:latin typeface="+mj-lt"/>
              <a:cs typeface="+mn-cs"/>
            </a:endParaRPr>
          </a:p>
          <a:p>
            <a:pPr indent="-228600" algn="just" eaLnBrk="1" fontAlgn="auto" hangingPunct="1">
              <a:spcBef>
                <a:spcPts val="0"/>
              </a:spcBef>
              <a:spcAft>
                <a:spcPts val="0"/>
              </a:spcAft>
              <a:defRPr/>
            </a:pPr>
            <a:r>
              <a:rPr lang="es-AR" sz="1500" b="1" dirty="0">
                <a:latin typeface="+mj-lt"/>
                <a:cs typeface="+mn-cs"/>
              </a:rPr>
              <a:t>LA MEDIACIÓN CIVIL Y MERCANTIL</a:t>
            </a:r>
          </a:p>
          <a:p>
            <a:pPr marL="228600" indent="-228600" algn="just" eaLnBrk="1" fontAlgn="auto" hangingPunct="1">
              <a:spcBef>
                <a:spcPts val="0"/>
              </a:spcBef>
              <a:spcAft>
                <a:spcPts val="0"/>
              </a:spcAft>
              <a:defRPr/>
            </a:pPr>
            <a:endParaRPr lang="es-AR" sz="1500" b="1" dirty="0">
              <a:latin typeface="+mj-lt"/>
              <a:cs typeface="+mn-cs"/>
            </a:endParaRPr>
          </a:p>
          <a:p>
            <a:pPr marL="228600" indent="-228600" algn="just" eaLnBrk="1" fontAlgn="auto" hangingPunct="1">
              <a:spcBef>
                <a:spcPts val="0"/>
              </a:spcBef>
              <a:spcAft>
                <a:spcPts val="0"/>
              </a:spcAft>
              <a:buFont typeface="+mj-lt"/>
              <a:buAutoNum type="arabicPeriod"/>
              <a:defRPr/>
            </a:pPr>
            <a:r>
              <a:rPr lang="es-ES_tradnl" sz="1500" dirty="0">
                <a:latin typeface="+mj-lt"/>
                <a:cs typeface="+mn-cs"/>
              </a:rPr>
              <a:t>Marco normativo de la mediación civil y mercantil. Técnicas y herramientas de los mediadores.</a:t>
            </a:r>
          </a:p>
          <a:p>
            <a:pPr marL="228600" indent="-228600" algn="just" eaLnBrk="1" fontAlgn="auto" hangingPunct="1">
              <a:spcBef>
                <a:spcPts val="0"/>
              </a:spcBef>
              <a:spcAft>
                <a:spcPts val="0"/>
              </a:spcAft>
              <a:buFont typeface="+mj-lt"/>
              <a:buAutoNum type="arabicPeriod"/>
              <a:defRPr/>
            </a:pPr>
            <a:endParaRPr lang="es-ES" sz="1500" dirty="0">
              <a:latin typeface="+mj-lt"/>
              <a:cs typeface="+mn-cs"/>
            </a:endParaRPr>
          </a:p>
          <a:p>
            <a:pPr marL="228600" indent="-228600" algn="just" eaLnBrk="1" fontAlgn="auto" hangingPunct="1">
              <a:spcBef>
                <a:spcPts val="0"/>
              </a:spcBef>
              <a:spcAft>
                <a:spcPts val="0"/>
              </a:spcAft>
              <a:buFont typeface="+mj-lt"/>
              <a:buAutoNum type="arabicPeriod"/>
              <a:defRPr/>
            </a:pPr>
            <a:r>
              <a:rPr lang="es-ES" sz="1500" dirty="0">
                <a:latin typeface="+mj-lt"/>
                <a:cs typeface="+mn-cs"/>
              </a:rPr>
              <a:t>La Mediación civil.</a:t>
            </a:r>
          </a:p>
          <a:p>
            <a:pPr marL="228600" indent="-228600" algn="just" eaLnBrk="1" fontAlgn="auto" hangingPunct="1">
              <a:spcBef>
                <a:spcPts val="0"/>
              </a:spcBef>
              <a:spcAft>
                <a:spcPts val="0"/>
              </a:spcAft>
              <a:buFont typeface="+mj-lt"/>
              <a:buAutoNum type="arabicPeriod"/>
              <a:defRPr/>
            </a:pPr>
            <a:endParaRPr lang="es-ES" sz="1500" dirty="0">
              <a:latin typeface="+mj-lt"/>
              <a:cs typeface="+mn-cs"/>
            </a:endParaRPr>
          </a:p>
          <a:p>
            <a:pPr marL="228600" indent="-228600" algn="just" eaLnBrk="1" fontAlgn="auto" hangingPunct="1">
              <a:spcBef>
                <a:spcPts val="0"/>
              </a:spcBef>
              <a:spcAft>
                <a:spcPts val="0"/>
              </a:spcAft>
              <a:buFont typeface="+mj-lt"/>
              <a:buAutoNum type="arabicPeriod"/>
              <a:defRPr/>
            </a:pPr>
            <a:r>
              <a:rPr lang="es-ES" sz="1500" dirty="0">
                <a:latin typeface="+mj-lt"/>
                <a:cs typeface="+mn-cs"/>
              </a:rPr>
              <a:t>La Mediación mercantil:</a:t>
            </a:r>
          </a:p>
          <a:p>
            <a:pPr marL="800100" lvl="1" indent="-342900" algn="just" eaLnBrk="1" fontAlgn="auto" hangingPunct="1">
              <a:spcBef>
                <a:spcPts val="0"/>
              </a:spcBef>
              <a:spcAft>
                <a:spcPts val="0"/>
              </a:spcAft>
              <a:buFont typeface="Arial" panose="020B0604020202020204" pitchFamily="34" charset="0"/>
              <a:buChar char="•"/>
              <a:defRPr/>
            </a:pPr>
            <a:r>
              <a:rPr lang="es-ES" sz="1500" dirty="0">
                <a:latin typeface="+mj-lt"/>
                <a:cs typeface="+mn-cs"/>
              </a:rPr>
              <a:t>Características de la mediación mercantil: el proceso y el acuerdo en mediación mercantil.</a:t>
            </a:r>
          </a:p>
          <a:p>
            <a:pPr marL="800100" lvl="1" indent="-342900" algn="just" eaLnBrk="1" fontAlgn="auto" hangingPunct="1">
              <a:spcBef>
                <a:spcPts val="0"/>
              </a:spcBef>
              <a:spcAft>
                <a:spcPts val="0"/>
              </a:spcAft>
              <a:buFont typeface="Arial" panose="020B0604020202020204" pitchFamily="34" charset="0"/>
              <a:buChar char="•"/>
              <a:defRPr/>
            </a:pPr>
            <a:endParaRPr lang="es-ES" sz="1500" dirty="0">
              <a:latin typeface="+mj-lt"/>
            </a:endParaRPr>
          </a:p>
          <a:p>
            <a:pPr marL="228600" indent="-228600" algn="just" eaLnBrk="1" fontAlgn="auto" hangingPunct="1">
              <a:spcBef>
                <a:spcPts val="0"/>
              </a:spcBef>
              <a:spcAft>
                <a:spcPts val="0"/>
              </a:spcAft>
              <a:buFont typeface="+mj-lt"/>
              <a:buAutoNum type="arabicPeriod"/>
              <a:defRPr/>
            </a:pPr>
            <a:r>
              <a:rPr lang="es-ES" sz="1500" dirty="0">
                <a:latin typeface="+mj-lt"/>
              </a:rPr>
              <a:t>Tipos de conflictos susceptibles de mediación mercantil: mediación concursal y mediación hipotecaria; conflictos de propiedad intelectual; conflictos en sociedades cooperativas, sociedades limitadas o sociedades anónimas</a:t>
            </a:r>
          </a:p>
          <a:p>
            <a:pPr lvl="1" eaLnBrk="1" fontAlgn="auto" hangingPunct="1">
              <a:spcBef>
                <a:spcPts val="0"/>
              </a:spcBef>
              <a:spcAft>
                <a:spcPts val="0"/>
              </a:spcAft>
              <a:defRPr/>
            </a:pPr>
            <a:endParaRPr lang="es-AR" sz="1500" dirty="0">
              <a:solidFill>
                <a:srgbClr val="90C3EB"/>
              </a:solidFill>
              <a:latin typeface="+mj-lt"/>
              <a:cs typeface="+mn-cs"/>
            </a:endParaRPr>
          </a:p>
          <a:p>
            <a:pPr indent="-228600" algn="just" eaLnBrk="1" fontAlgn="auto" hangingPunct="1">
              <a:spcBef>
                <a:spcPts val="0"/>
              </a:spcBef>
              <a:spcAft>
                <a:spcPts val="0"/>
              </a:spcAft>
              <a:defRPr/>
            </a:pPr>
            <a:r>
              <a:rPr lang="es-AR" sz="1500" b="1" dirty="0">
                <a:latin typeface="+mj-lt"/>
                <a:cs typeface="+mn-cs"/>
              </a:rPr>
              <a:t>MÓDULO VI: </a:t>
            </a:r>
          </a:p>
          <a:p>
            <a:pPr indent="-228600" algn="just" eaLnBrk="1" fontAlgn="auto" hangingPunct="1">
              <a:spcBef>
                <a:spcPts val="0"/>
              </a:spcBef>
              <a:spcAft>
                <a:spcPts val="0"/>
              </a:spcAft>
              <a:defRPr/>
            </a:pPr>
            <a:endParaRPr lang="es-AR" sz="1500" b="1" dirty="0">
              <a:latin typeface="+mj-lt"/>
            </a:endParaRPr>
          </a:p>
          <a:p>
            <a:pPr indent="-228600" algn="just" eaLnBrk="1" fontAlgn="auto" hangingPunct="1">
              <a:spcBef>
                <a:spcPts val="0"/>
              </a:spcBef>
              <a:spcAft>
                <a:spcPts val="0"/>
              </a:spcAft>
              <a:defRPr/>
            </a:pPr>
            <a:r>
              <a:rPr lang="es-ES" sz="1500" b="1" dirty="0">
                <a:latin typeface="+mj-lt"/>
                <a:cs typeface="+mn-cs"/>
              </a:rPr>
              <a:t>ENTORNO SOCIAL: IGUALDAD, DISCAPACIDAD, VIOLENCIA DE GÉNERO Y MAYORES</a:t>
            </a:r>
          </a:p>
          <a:p>
            <a:pPr indent="-228600" algn="just" eaLnBrk="1" fontAlgn="auto" hangingPunct="1">
              <a:spcBef>
                <a:spcPts val="0"/>
              </a:spcBef>
              <a:spcAft>
                <a:spcPts val="0"/>
              </a:spcAft>
              <a:defRPr/>
            </a:pPr>
            <a:endParaRPr lang="es-ES" sz="1500" b="1" dirty="0">
              <a:latin typeface="+mj-lt"/>
              <a:cs typeface="+mn-cs"/>
            </a:endParaRPr>
          </a:p>
          <a:p>
            <a:pPr algn="just" eaLnBrk="1" fontAlgn="auto" hangingPunct="1">
              <a:spcBef>
                <a:spcPts val="0"/>
              </a:spcBef>
              <a:spcAft>
                <a:spcPts val="0"/>
              </a:spcAft>
              <a:defRPr/>
            </a:pPr>
            <a:r>
              <a:rPr lang="es-ES" sz="1500" dirty="0">
                <a:latin typeface="+mj-lt"/>
              </a:rPr>
              <a:t>Coordinación social e Intervención multidisciplinar. Comunicación y lenguaje inclusivo. Ciudad Saludable. Conflictos en Comunidades de Vecinos y Comunitarios.</a:t>
            </a:r>
          </a:p>
          <a:p>
            <a:pPr marL="57150" indent="-285750" algn="just" eaLnBrk="1" fontAlgn="auto" hangingPunct="1">
              <a:spcBef>
                <a:spcPts val="0"/>
              </a:spcBef>
              <a:spcAft>
                <a:spcPts val="0"/>
              </a:spcAft>
              <a:buFontTx/>
              <a:buChar char="-"/>
              <a:defRPr/>
            </a:pPr>
            <a:endParaRPr lang="es-ES" sz="1500" b="1" dirty="0">
              <a:latin typeface="+mj-lt"/>
              <a:cs typeface="+mn-cs"/>
            </a:endParaRPr>
          </a:p>
          <a:p>
            <a:pPr indent="-228600" algn="just" eaLnBrk="1" fontAlgn="auto" hangingPunct="1">
              <a:spcBef>
                <a:spcPts val="0"/>
              </a:spcBef>
              <a:spcAft>
                <a:spcPts val="0"/>
              </a:spcAft>
              <a:defRPr/>
            </a:pPr>
            <a:r>
              <a:rPr lang="es-ES" sz="1500" b="1" dirty="0">
                <a:latin typeface="+mj-lt"/>
                <a:cs typeface="+mn-cs"/>
              </a:rPr>
              <a:t>MÓDULO VII:</a:t>
            </a:r>
          </a:p>
          <a:p>
            <a:pPr indent="-228600" algn="just" eaLnBrk="1" fontAlgn="auto" hangingPunct="1">
              <a:spcBef>
                <a:spcPts val="0"/>
              </a:spcBef>
              <a:spcAft>
                <a:spcPts val="0"/>
              </a:spcAft>
              <a:defRPr/>
            </a:pPr>
            <a:endParaRPr lang="es-ES" sz="1500" b="1" dirty="0">
              <a:latin typeface="+mj-lt"/>
              <a:cs typeface="+mn-cs"/>
            </a:endParaRPr>
          </a:p>
          <a:p>
            <a:pPr indent="-228600" algn="just" eaLnBrk="1" fontAlgn="auto" hangingPunct="1">
              <a:spcBef>
                <a:spcPts val="0"/>
              </a:spcBef>
              <a:spcAft>
                <a:spcPts val="0"/>
              </a:spcAft>
              <a:defRPr/>
            </a:pPr>
            <a:r>
              <a:rPr lang="es-ES" sz="1500" b="1" dirty="0">
                <a:latin typeface="+mj-lt"/>
                <a:cs typeface="+mn-cs"/>
              </a:rPr>
              <a:t>CONCILIACION EN RESOLUCIÓN DE CONTRAVERSIAS</a:t>
            </a:r>
          </a:p>
          <a:p>
            <a:pPr indent="-228600" algn="just" eaLnBrk="1" fontAlgn="auto" hangingPunct="1">
              <a:spcBef>
                <a:spcPts val="0"/>
              </a:spcBef>
              <a:spcAft>
                <a:spcPts val="0"/>
              </a:spcAft>
              <a:defRPr/>
            </a:pPr>
            <a:endParaRPr lang="es-ES" sz="1500" b="1" dirty="0">
              <a:latin typeface="+mj-lt"/>
              <a:cs typeface="+mn-cs"/>
            </a:endParaRPr>
          </a:p>
          <a:p>
            <a:pPr indent="-228600" algn="just" eaLnBrk="1" fontAlgn="auto" hangingPunct="1">
              <a:spcBef>
                <a:spcPts val="0"/>
              </a:spcBef>
              <a:spcAft>
                <a:spcPts val="0"/>
              </a:spcAft>
              <a:defRPr/>
            </a:pPr>
            <a:r>
              <a:rPr lang="es-ES" sz="1500" dirty="0">
                <a:latin typeface="+mj-lt"/>
              </a:rPr>
              <a:t>Fundamentos de la Conciliación .Proceso y Técnicas de Conciliación. </a:t>
            </a:r>
          </a:p>
          <a:p>
            <a:pPr indent="-228600" algn="just" eaLnBrk="1" fontAlgn="auto" hangingPunct="1">
              <a:spcBef>
                <a:spcPts val="0"/>
              </a:spcBef>
              <a:spcAft>
                <a:spcPts val="0"/>
              </a:spcAft>
              <a:defRPr/>
            </a:pPr>
            <a:r>
              <a:rPr lang="es-ES" sz="1500" dirty="0">
                <a:latin typeface="+mj-lt"/>
              </a:rPr>
              <a:t>Conciliación en Ámbitos Específicos: Aspectos Éticos y Prácticos. </a:t>
            </a:r>
          </a:p>
          <a:p>
            <a:pPr indent="-228600" algn="just" eaLnBrk="1" fontAlgn="auto" hangingPunct="1">
              <a:spcBef>
                <a:spcPts val="0"/>
              </a:spcBef>
              <a:spcAft>
                <a:spcPts val="0"/>
              </a:spcAft>
              <a:defRPr/>
            </a:pPr>
            <a:endParaRPr lang="es-AR" sz="1500" b="1" dirty="0">
              <a:latin typeface="+mj-lt"/>
              <a:cs typeface="+mn-cs"/>
            </a:endParaRPr>
          </a:p>
          <a:p>
            <a:pPr lvl="1" eaLnBrk="1" fontAlgn="auto" hangingPunct="1">
              <a:spcBef>
                <a:spcPts val="0"/>
              </a:spcBef>
              <a:spcAft>
                <a:spcPts val="0"/>
              </a:spcAft>
              <a:defRPr/>
            </a:pPr>
            <a:endParaRPr lang="es-ES_tradnl" sz="1300" dirty="0">
              <a:latin typeface="+mj-lt"/>
              <a:cs typeface="+mn-cs"/>
            </a:endParaRPr>
          </a:p>
          <a:p>
            <a:pPr lvl="1" eaLnBrk="1" fontAlgn="auto" hangingPunct="1">
              <a:spcBef>
                <a:spcPts val="0"/>
              </a:spcBef>
              <a:spcAft>
                <a:spcPts val="0"/>
              </a:spcAft>
              <a:defRPr/>
            </a:pPr>
            <a:endParaRPr lang="es-ES" sz="1400" dirty="0">
              <a:latin typeface="+mj-lt"/>
              <a:cs typeface="+mn-cs"/>
            </a:endParaRPr>
          </a:p>
          <a:p>
            <a:pPr marL="228600" indent="-228600" eaLnBrk="1" fontAlgn="auto" hangingPunct="1">
              <a:spcBef>
                <a:spcPts val="0"/>
              </a:spcBef>
              <a:spcAft>
                <a:spcPts val="0"/>
              </a:spcAft>
              <a:defRPr/>
            </a:pPr>
            <a:endParaRPr lang="es-AR" sz="1400" dirty="0">
              <a:solidFill>
                <a:srgbClr val="90C3EB"/>
              </a:solidFill>
              <a:latin typeface="+mj-lt"/>
              <a:cs typeface="+mn-cs"/>
            </a:endParaRPr>
          </a:p>
          <a:p>
            <a:pPr marL="228600" indent="-228600" eaLnBrk="1" fontAlgn="auto" hangingPunct="1">
              <a:spcBef>
                <a:spcPts val="0"/>
              </a:spcBef>
              <a:spcAft>
                <a:spcPts val="0"/>
              </a:spcAft>
              <a:defRPr/>
            </a:pPr>
            <a:endParaRPr lang="es-ES" sz="1200" dirty="0">
              <a:latin typeface="+mn-lt"/>
              <a:cs typeface="+mn-cs"/>
            </a:endParaRPr>
          </a:p>
          <a:p>
            <a:pPr marL="228600" indent="-228600" eaLnBrk="1" fontAlgn="auto" hangingPunct="1">
              <a:spcBef>
                <a:spcPts val="0"/>
              </a:spcBef>
              <a:spcAft>
                <a:spcPts val="0"/>
              </a:spcAft>
              <a:defRPr/>
            </a:pPr>
            <a:endParaRPr lang="es-AR" sz="1200" dirty="0">
              <a:solidFill>
                <a:srgbClr val="90C3EB"/>
              </a:solidFill>
              <a:latin typeface="+mn-lt"/>
              <a:cs typeface="+mn-cs"/>
            </a:endParaRPr>
          </a:p>
          <a:p>
            <a:pPr marL="228600" indent="-228600" eaLnBrk="1" fontAlgn="auto" hangingPunct="1">
              <a:spcBef>
                <a:spcPts val="0"/>
              </a:spcBef>
              <a:spcAft>
                <a:spcPts val="0"/>
              </a:spcAft>
              <a:defRPr/>
            </a:pPr>
            <a:endParaRPr lang="es-ES" sz="1200" dirty="0">
              <a:latin typeface="+mn-lt"/>
              <a:cs typeface="+mn-cs"/>
            </a:endParaRPr>
          </a:p>
          <a:p>
            <a:pPr marL="228600" indent="-228600" eaLnBrk="1" fontAlgn="auto" hangingPunct="1">
              <a:spcBef>
                <a:spcPts val="0"/>
              </a:spcBef>
              <a:spcAft>
                <a:spcPts val="0"/>
              </a:spcAft>
              <a:defRPr/>
            </a:pPr>
            <a:endParaRPr lang="es-AR" sz="1200" dirty="0">
              <a:solidFill>
                <a:srgbClr val="90C3EB"/>
              </a:solidFill>
              <a:latin typeface="+mn-lt"/>
              <a:cs typeface="+mn-cs"/>
            </a:endParaRPr>
          </a:p>
          <a:p>
            <a:pPr marL="228600" indent="-228600" eaLnBrk="1" fontAlgn="auto" hangingPunct="1">
              <a:spcBef>
                <a:spcPts val="0"/>
              </a:spcBef>
              <a:spcAft>
                <a:spcPts val="0"/>
              </a:spcAft>
              <a:defRPr/>
            </a:pPr>
            <a:endParaRPr lang="es-ES" sz="1200" dirty="0">
              <a:latin typeface="+mn-lt"/>
              <a:cs typeface="+mn-cs"/>
            </a:endParaRPr>
          </a:p>
          <a:p>
            <a:pPr eaLnBrk="1" fontAlgn="auto" hangingPunct="1">
              <a:spcBef>
                <a:spcPct val="20000"/>
              </a:spcBef>
              <a:spcAft>
                <a:spcPts val="0"/>
              </a:spcAft>
              <a:buFont typeface="Arial" panose="020B0604020202020204" pitchFamily="34" charset="0"/>
              <a:buNone/>
              <a:defRPr/>
            </a:pPr>
            <a:r>
              <a:rPr lang="es-ES" sz="1200" dirty="0">
                <a:latin typeface="+mn-lt"/>
                <a:cs typeface="+mn-cs"/>
              </a:rPr>
              <a:t> </a:t>
            </a:r>
          </a:p>
        </p:txBody>
      </p:sp>
      <p:sp>
        <p:nvSpPr>
          <p:cNvPr id="7" name="6 Rectángulo"/>
          <p:cNvSpPr/>
          <p:nvPr/>
        </p:nvSpPr>
        <p:spPr>
          <a:xfrm>
            <a:off x="849313" y="2997200"/>
            <a:ext cx="2159000"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2295" name="Picture 2" descr="Gratis Foto De Enfoque Selectivo De Una Pila De Libros De Títulos Variados Foto de stock"/>
          <p:cNvPicPr>
            <a:picLocks noChangeAspect="1" noChangeArrowheads="1"/>
          </p:cNvPicPr>
          <p:nvPr/>
        </p:nvPicPr>
        <p:blipFill>
          <a:blip r:embed="rId2" cstate="print"/>
          <a:srcRect l="12750" t="963" r="2100" b="269"/>
          <a:stretch>
            <a:fillRect/>
          </a:stretch>
        </p:blipFill>
        <p:spPr bwMode="auto">
          <a:xfrm>
            <a:off x="848544" y="3098800"/>
            <a:ext cx="2160240" cy="35106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txBox="1">
            <a:spLocks/>
          </p:cNvSpPr>
          <p:nvPr/>
        </p:nvSpPr>
        <p:spPr bwMode="auto">
          <a:xfrm>
            <a:off x="381000" y="285750"/>
            <a:ext cx="792163"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3315" name="2 Marcador de contenido"/>
          <p:cNvSpPr txBox="1">
            <a:spLocks/>
          </p:cNvSpPr>
          <p:nvPr/>
        </p:nvSpPr>
        <p:spPr bwMode="auto">
          <a:xfrm>
            <a:off x="1423988" y="333375"/>
            <a:ext cx="38163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20" name="19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1" name="20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2" name="31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3319" name="2 Marcador de contenido"/>
          <p:cNvSpPr txBox="1">
            <a:spLocks/>
          </p:cNvSpPr>
          <p:nvPr/>
        </p:nvSpPr>
        <p:spPr bwMode="auto">
          <a:xfrm>
            <a:off x="3657600" y="4254500"/>
            <a:ext cx="5759450" cy="387350"/>
          </a:xfrm>
          <a:prstGeom prst="rect">
            <a:avLst/>
          </a:prstGeom>
          <a:noFill/>
          <a:ln w="9525">
            <a:noFill/>
            <a:miter lim="800000"/>
            <a:headEnd/>
            <a:tailEnd/>
          </a:ln>
        </p:spPr>
        <p:txBody>
          <a:bodyPr/>
          <a:lstStyle/>
          <a:p>
            <a:pPr marL="342900" indent="-342900" algn="just" eaLnBrk="1" hangingPunct="1">
              <a:spcBef>
                <a:spcPts val="475"/>
              </a:spcBef>
            </a:pPr>
            <a:r>
              <a:rPr lang="es-ES" altLang="es-ES" sz="1600" b="1">
                <a:solidFill>
                  <a:srgbClr val="000000"/>
                </a:solidFill>
                <a:latin typeface="Calibri" pitchFamily="34" charset="0"/>
                <a:cs typeface="Calibri" pitchFamily="34" charset="0"/>
              </a:rPr>
              <a:t>Dña. Anna Vall Rius</a:t>
            </a:r>
            <a:endParaRPr lang="es-ES" altLang="es-ES" sz="1600">
              <a:solidFill>
                <a:srgbClr val="000000"/>
              </a:solidFill>
              <a:latin typeface="Calibri" pitchFamily="34" charset="0"/>
              <a:cs typeface="Calibri" pitchFamily="34" charset="0"/>
            </a:endParaRPr>
          </a:p>
        </p:txBody>
      </p:sp>
      <p:sp>
        <p:nvSpPr>
          <p:cNvPr id="35" name="2 Marcador de contenido"/>
          <p:cNvSpPr txBox="1">
            <a:spLocks/>
          </p:cNvSpPr>
          <p:nvPr/>
        </p:nvSpPr>
        <p:spPr bwMode="auto">
          <a:xfrm>
            <a:off x="3657600" y="4579938"/>
            <a:ext cx="5759450" cy="2520950"/>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Abogada y mediadora. Profesora asociada de Medios Alternativos de Resolución de Conflictos y Victimología en la Universidad de Barcelona. Socia fundadora de Logos Media, empresa que acompaña y ayuda a las personas, grupos, empresas y organizaciones a que encuentren las mejores soluciones a sus situaciones conflictivas y discrepancias, a partir del dialogo y la comunicación positiva entre las partes. Ha participado en diferentes proyectos de investigación como el Libro Blanco de la Mediación en Cataluña y también en dos proyectos de investigación que obtuvieron el apoyo del Centro de Estudios Jurídicos y Formación. Directora Académica del Instituto Europeo de Prácticas Restaurativas.</a:t>
            </a:r>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pic>
        <p:nvPicPr>
          <p:cNvPr id="13321" name="Picture 21" descr="Anna Vall Rius - Epostgrado"/>
          <p:cNvPicPr>
            <a:picLocks noChangeAspect="1" noChangeArrowheads="1"/>
          </p:cNvPicPr>
          <p:nvPr/>
        </p:nvPicPr>
        <p:blipFill>
          <a:blip r:embed="rId2" cstate="print"/>
          <a:srcRect l="11475" r="12392" b="18156"/>
          <a:stretch>
            <a:fillRect/>
          </a:stretch>
        </p:blipFill>
        <p:spPr bwMode="auto">
          <a:xfrm>
            <a:off x="1495425" y="4341813"/>
            <a:ext cx="1905000" cy="2047875"/>
          </a:xfrm>
          <a:prstGeom prst="rect">
            <a:avLst/>
          </a:prstGeom>
          <a:noFill/>
          <a:ln w="9525">
            <a:noFill/>
            <a:miter lim="800000"/>
            <a:headEnd/>
            <a:tailEnd/>
          </a:ln>
        </p:spPr>
      </p:pic>
      <p:sp>
        <p:nvSpPr>
          <p:cNvPr id="40" name="39 Rectángulo"/>
          <p:cNvSpPr/>
          <p:nvPr/>
        </p:nvSpPr>
        <p:spPr>
          <a:xfrm>
            <a:off x="3546475" y="434181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1" name="40 Rectángulo"/>
          <p:cNvSpPr/>
          <p:nvPr/>
        </p:nvSpPr>
        <p:spPr>
          <a:xfrm>
            <a:off x="1492250" y="63896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3324" name="2 Marcador de contenido"/>
          <p:cNvSpPr txBox="1">
            <a:spLocks/>
          </p:cNvSpPr>
          <p:nvPr/>
        </p:nvSpPr>
        <p:spPr bwMode="auto">
          <a:xfrm>
            <a:off x="3617913" y="1643063"/>
            <a:ext cx="5759450" cy="387350"/>
          </a:xfrm>
          <a:prstGeom prst="rect">
            <a:avLst/>
          </a:prstGeom>
          <a:noFill/>
          <a:ln w="9525">
            <a:noFill/>
            <a:miter lim="800000"/>
            <a:headEnd/>
            <a:tailEnd/>
          </a:ln>
        </p:spPr>
        <p:txBody>
          <a:bodyPr/>
          <a:lstStyle/>
          <a:p>
            <a:pPr algn="just">
              <a:spcBef>
                <a:spcPct val="20000"/>
              </a:spcBef>
              <a:buFont typeface="Arial" charset="0"/>
              <a:buNone/>
            </a:pPr>
            <a:r>
              <a:rPr lang="es-ES" altLang="es-ES" sz="1600" b="1">
                <a:latin typeface="Calibri" pitchFamily="34" charset="0"/>
              </a:rPr>
              <a:t>Dña. Patricia Fresco Simón</a:t>
            </a:r>
          </a:p>
        </p:txBody>
      </p:sp>
      <p:sp>
        <p:nvSpPr>
          <p:cNvPr id="30" name="29 Rectángulo"/>
          <p:cNvSpPr/>
          <p:nvPr/>
        </p:nvSpPr>
        <p:spPr>
          <a:xfrm>
            <a:off x="3506788" y="1730375"/>
            <a:ext cx="79375" cy="3730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1" name="30 Rectángulo"/>
          <p:cNvSpPr/>
          <p:nvPr/>
        </p:nvSpPr>
        <p:spPr>
          <a:xfrm>
            <a:off x="1452563" y="3778250"/>
            <a:ext cx="1908175" cy="1857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3327" name="Picture 17"/>
          <p:cNvPicPr>
            <a:picLocks noChangeAspect="1" noChangeArrowheads="1"/>
          </p:cNvPicPr>
          <p:nvPr/>
        </p:nvPicPr>
        <p:blipFill>
          <a:blip r:embed="rId3" cstate="print"/>
          <a:srcRect l="6627" t="4515" r="5008"/>
          <a:stretch>
            <a:fillRect/>
          </a:stretch>
        </p:blipFill>
        <p:spPr bwMode="auto">
          <a:xfrm>
            <a:off x="1452563" y="1785938"/>
            <a:ext cx="1905000" cy="2047875"/>
          </a:xfrm>
          <a:prstGeom prst="rect">
            <a:avLst/>
          </a:prstGeom>
          <a:noFill/>
          <a:ln w="9525">
            <a:noFill/>
            <a:miter lim="800000"/>
            <a:headEnd/>
            <a:tailEnd/>
          </a:ln>
        </p:spPr>
      </p:pic>
      <p:sp>
        <p:nvSpPr>
          <p:cNvPr id="13328" name="16 Rectángulo"/>
          <p:cNvSpPr>
            <a:spLocks noChangeArrowheads="1"/>
          </p:cNvSpPr>
          <p:nvPr/>
        </p:nvSpPr>
        <p:spPr bwMode="auto">
          <a:xfrm>
            <a:off x="3667125" y="2214563"/>
            <a:ext cx="5715000" cy="1717675"/>
          </a:xfrm>
          <a:prstGeom prst="rect">
            <a:avLst/>
          </a:prstGeom>
          <a:noFill/>
          <a:ln w="9525">
            <a:noFill/>
            <a:miter lim="800000"/>
            <a:headEnd/>
            <a:tailEnd/>
          </a:ln>
        </p:spPr>
        <p:txBody>
          <a:bodyPr>
            <a:spAutoFit/>
          </a:bodyPr>
          <a:lstStyle/>
          <a:p>
            <a:pPr algn="just">
              <a:lnSpc>
                <a:spcPct val="120000"/>
              </a:lnSpc>
              <a:buFont typeface="Arial" charset="0"/>
              <a:buNone/>
            </a:pPr>
            <a:r>
              <a:rPr lang="es-ES" altLang="es-ES" sz="1100"/>
              <a:t>Magistrada Defensora de la Mediación. Juez por oposición libre desde 2004, y Magistrada del Titular del Juzgado c. administrativo nº4 de Valladolid, actualmente en servicios especiales. Coordinadora de mediación intrajudicial (2008 a 2021) ha dirigido su implantación en diversos órdenes jurisdiccionales así como la redacción de Protocolos de mediación intrajudicial. Autora y partícipe de publicaciones de difusión de mediación en general “Mediación con las administraciones públicas” Premio ADR 2024, coparticipe junto a miembros de Gemme. Directora y ponente de formación en mediación de ámbito nacional e iberoamericano. Miembro de GEMME y Premio Barakka 2021.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4339" name="2 Marcador de contenido"/>
          <p:cNvSpPr txBox="1">
            <a:spLocks/>
          </p:cNvSpPr>
          <p:nvPr/>
        </p:nvSpPr>
        <p:spPr bwMode="auto">
          <a:xfrm>
            <a:off x="1423988" y="333375"/>
            <a:ext cx="38163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20" name="19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1" name="20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4342" name="2 Marcador de contenido"/>
          <p:cNvSpPr>
            <a:spLocks noGrp="1"/>
          </p:cNvSpPr>
          <p:nvPr>
            <p:ph idx="1"/>
          </p:nvPr>
        </p:nvSpPr>
        <p:spPr>
          <a:xfrm>
            <a:off x="3657600" y="1573213"/>
            <a:ext cx="5759450" cy="388937"/>
          </a:xfrm>
        </p:spPr>
        <p:txBody>
          <a:bodyPr/>
          <a:lstStyle/>
          <a:p>
            <a:pPr marL="0" indent="0">
              <a:buFont typeface="Arial" charset="0"/>
              <a:buNone/>
            </a:pPr>
            <a:r>
              <a:rPr lang="es-ES" altLang="es-ES" sz="1600" b="1" smtClean="0"/>
              <a:t>Dña. Arancha Espinosa Galindo</a:t>
            </a:r>
          </a:p>
        </p:txBody>
      </p:sp>
      <p:sp>
        <p:nvSpPr>
          <p:cNvPr id="28" name="27 Rectángulo"/>
          <p:cNvSpPr/>
          <p:nvPr/>
        </p:nvSpPr>
        <p:spPr>
          <a:xfrm>
            <a:off x="1492250" y="3708400"/>
            <a:ext cx="1908175" cy="1857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9" name="2 Marcador de contenido"/>
          <p:cNvSpPr txBox="1">
            <a:spLocks/>
          </p:cNvSpPr>
          <p:nvPr/>
        </p:nvSpPr>
        <p:spPr bwMode="auto">
          <a:xfrm>
            <a:off x="3657600" y="1943100"/>
            <a:ext cx="5759450" cy="1990725"/>
          </a:xfrm>
          <a:prstGeom prst="rect">
            <a:avLst/>
          </a:prstGeom>
          <a:noFill/>
          <a:ln>
            <a:no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just">
              <a:spcBef>
                <a:spcPts val="600"/>
              </a:spcBef>
              <a:buFont typeface="Arial" charset="0"/>
              <a:buNone/>
              <a:defRPr/>
            </a:pPr>
            <a:r>
              <a:rPr lang="es-ES_tradnl" sz="1200" dirty="0"/>
              <a:t>Arquitecta con especialidades en Edificación y Urbanismo UVA (1994). Tesis doctoral depositada (2025). Ejerciendo la profesión liberal desde 1994. Mediadora en el campo Civil y Mercantil, formada por el </a:t>
            </a:r>
            <a:r>
              <a:rPr lang="es-ES" sz="1200" dirty="0"/>
              <a:t>Colegio Oficial de Arquitectos Vasco-Navarro </a:t>
            </a:r>
            <a:r>
              <a:rPr lang="es-ES_tradnl" sz="1200" dirty="0"/>
              <a:t>en el sector de la arquitectura. Registrada en el Ministerio de Justicia (2014). Desde la Cámara de Comercio de Valladolid es miembro de la comisión gestora del Instituto de Mediación desde 2018. Responsable titular de la sección de mediación en la Junta de Arbitraje y Mediación de la Junta de Castilla y León desde 2019. Presidente de la Unión de Arquitectos Peritos Forenses de España UAPFE/CSCAE (2021 a la actualidad). Promotora y formadora en Curso de Mediador Especialista en Construcción (COACYLE/UBU).</a:t>
            </a:r>
            <a:endParaRPr lang="es-ES" sz="1200" dirty="0"/>
          </a:p>
          <a:p>
            <a:pPr marL="0" algn="just">
              <a:lnSpc>
                <a:spcPct val="120000"/>
              </a:lnSpc>
              <a:spcBef>
                <a:spcPts val="600"/>
              </a:spcBef>
              <a:buFont typeface="Arial" charset="0"/>
              <a:buNone/>
              <a:defRPr/>
            </a:pPr>
            <a:endParaRPr lang="es-ES" sz="1200" dirty="0">
              <a:latin typeface="Arial" panose="020B0604020202020204" pitchFamily="34" charset="0"/>
              <a:cs typeface="Arial" panose="020B0604020202020204" pitchFamily="34" charset="0"/>
            </a:endParaRPr>
          </a:p>
          <a:p>
            <a:pPr marL="0" algn="just">
              <a:lnSpc>
                <a:spcPct val="120000"/>
              </a:lnSpc>
              <a:spcBef>
                <a:spcPts val="600"/>
              </a:spcBef>
              <a:buFont typeface="Arial" charset="0"/>
              <a:buNone/>
              <a:defRPr/>
            </a:pPr>
            <a:endParaRPr lang="es-ES" sz="1200" dirty="0">
              <a:latin typeface="Arial" panose="020B0604020202020204" pitchFamily="34" charset="0"/>
              <a:cs typeface="Arial" panose="020B0604020202020204" pitchFamily="34" charset="0"/>
            </a:endParaRPr>
          </a:p>
          <a:p>
            <a:pPr marL="0" algn="just">
              <a:lnSpc>
                <a:spcPct val="120000"/>
              </a:lnSpc>
              <a:spcBef>
                <a:spcPts val="600"/>
              </a:spcBef>
              <a:buFont typeface="Arial" charset="0"/>
              <a:buNone/>
              <a:defRPr/>
            </a:pPr>
            <a:endParaRPr lang="es-ES" altLang="es-ES" sz="1200" dirty="0">
              <a:latin typeface="Arial" panose="020B0604020202020204" pitchFamily="34" charset="0"/>
              <a:cs typeface="Arial" panose="020B0604020202020204" pitchFamily="34" charset="0"/>
            </a:endParaRPr>
          </a:p>
          <a:p>
            <a:pPr>
              <a:buFont typeface="Arial" charset="0"/>
              <a:buNone/>
              <a:defRPr/>
            </a:pPr>
            <a:endParaRPr lang="es-ES" sz="1200" dirty="0">
              <a:latin typeface="Arial" panose="020B0604020202020204" pitchFamily="34" charset="0"/>
              <a:cs typeface="Arial" panose="020B0604020202020204" pitchFamily="34" charset="0"/>
            </a:endParaRPr>
          </a:p>
          <a:p>
            <a:pPr marL="0" indent="0" eaLnBrk="1" fontAlgn="auto" hangingPunct="1">
              <a:spcAft>
                <a:spcPts val="0"/>
              </a:spcAft>
              <a:buFont typeface="Arial" panose="020B0604020202020204" pitchFamily="34" charset="0"/>
              <a:buNone/>
              <a:defRPr/>
            </a:pPr>
            <a:endParaRPr lang="es-ES" sz="1200" dirty="0">
              <a:latin typeface="Arial" panose="020B0604020202020204" pitchFamily="34" charset="0"/>
              <a:cs typeface="Arial" panose="020B0604020202020204" pitchFamily="34" charset="0"/>
            </a:endParaRPr>
          </a:p>
        </p:txBody>
      </p:sp>
      <p:sp>
        <p:nvSpPr>
          <p:cNvPr id="14345" name="2 Marcador de contenido"/>
          <p:cNvSpPr txBox="1">
            <a:spLocks/>
          </p:cNvSpPr>
          <p:nvPr/>
        </p:nvSpPr>
        <p:spPr bwMode="auto">
          <a:xfrm>
            <a:off x="3657600" y="4611688"/>
            <a:ext cx="5759450" cy="387350"/>
          </a:xfrm>
          <a:prstGeom prst="rect">
            <a:avLst/>
          </a:prstGeom>
          <a:noFill/>
          <a:ln w="9525">
            <a:noFill/>
            <a:miter lim="800000"/>
            <a:headEnd/>
            <a:tailEnd/>
          </a:ln>
        </p:spPr>
        <p:txBody>
          <a:bodyPr/>
          <a:lstStyle/>
          <a:p>
            <a:pPr marL="342900" indent="-342900" algn="just" eaLnBrk="1" hangingPunct="1">
              <a:spcBef>
                <a:spcPts val="475"/>
              </a:spcBef>
            </a:pPr>
            <a:r>
              <a:rPr lang="es-ES" altLang="es-ES" sz="1600" b="1">
                <a:solidFill>
                  <a:srgbClr val="000000"/>
                </a:solidFill>
                <a:latin typeface="Calibri" pitchFamily="34" charset="0"/>
                <a:cs typeface="Calibri" pitchFamily="34" charset="0"/>
              </a:rPr>
              <a:t>Dña. Anna Fabregat Ulldemolins</a:t>
            </a:r>
            <a:endParaRPr lang="es-ES" altLang="es-ES" sz="1600">
              <a:solidFill>
                <a:srgbClr val="000000"/>
              </a:solidFill>
              <a:latin typeface="Calibri" pitchFamily="34" charset="0"/>
              <a:cs typeface="Calibri" pitchFamily="34" charset="0"/>
            </a:endParaRPr>
          </a:p>
        </p:txBody>
      </p:sp>
      <p:sp>
        <p:nvSpPr>
          <p:cNvPr id="35" name="2 Marcador de contenido"/>
          <p:cNvSpPr txBox="1">
            <a:spLocks/>
          </p:cNvSpPr>
          <p:nvPr/>
        </p:nvSpPr>
        <p:spPr bwMode="auto">
          <a:xfrm>
            <a:off x="3657600" y="4579938"/>
            <a:ext cx="5759450" cy="2520950"/>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39" name="38 Rectángulo"/>
          <p:cNvSpPr/>
          <p:nvPr/>
        </p:nvSpPr>
        <p:spPr>
          <a:xfrm>
            <a:off x="3546475" y="1660525"/>
            <a:ext cx="79375" cy="3730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0" name="39 Rectángulo"/>
          <p:cNvSpPr/>
          <p:nvPr/>
        </p:nvSpPr>
        <p:spPr>
          <a:xfrm>
            <a:off x="3552825" y="4618038"/>
            <a:ext cx="79375" cy="3746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1" name="40 Rectángulo"/>
          <p:cNvSpPr/>
          <p:nvPr/>
        </p:nvSpPr>
        <p:spPr>
          <a:xfrm>
            <a:off x="1492250" y="63896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4350" name="Picture 3" descr="D:\DATOS\Escritorio\ARQUITECTORS\ANNA FABREGAT.jpg"/>
          <p:cNvPicPr>
            <a:picLocks noChangeAspect="1" noChangeArrowheads="1"/>
          </p:cNvPicPr>
          <p:nvPr/>
        </p:nvPicPr>
        <p:blipFill>
          <a:blip r:embed="rId2" cstate="print"/>
          <a:srcRect/>
          <a:stretch>
            <a:fillRect/>
          </a:stretch>
        </p:blipFill>
        <p:spPr bwMode="auto">
          <a:xfrm>
            <a:off x="1514475" y="4362450"/>
            <a:ext cx="1857375" cy="2019300"/>
          </a:xfrm>
          <a:prstGeom prst="rect">
            <a:avLst/>
          </a:prstGeom>
          <a:noFill/>
          <a:ln w="9525">
            <a:noFill/>
            <a:miter lim="800000"/>
            <a:headEnd/>
            <a:tailEnd/>
          </a:ln>
        </p:spPr>
      </p:pic>
      <p:sp>
        <p:nvSpPr>
          <p:cNvPr id="14352" name="18 Rectángulo"/>
          <p:cNvSpPr>
            <a:spLocks noChangeArrowheads="1"/>
          </p:cNvSpPr>
          <p:nvPr/>
        </p:nvSpPr>
        <p:spPr bwMode="auto">
          <a:xfrm>
            <a:off x="3738563" y="4929188"/>
            <a:ext cx="5572125" cy="1016000"/>
          </a:xfrm>
          <a:prstGeom prst="rect">
            <a:avLst/>
          </a:prstGeom>
          <a:noFill/>
          <a:ln w="9525">
            <a:noFill/>
            <a:miter lim="800000"/>
            <a:headEnd/>
            <a:tailEnd/>
          </a:ln>
        </p:spPr>
        <p:txBody>
          <a:bodyPr>
            <a:spAutoFit/>
          </a:bodyPr>
          <a:lstStyle/>
          <a:p>
            <a:pPr algn="just" eaLnBrk="1" hangingPunct="1">
              <a:defRPr/>
            </a:pPr>
            <a:r>
              <a:rPr lang="es-ES" altLang="es-ES" sz="1200" dirty="0">
                <a:latin typeface="+mn-lt"/>
                <a:cs typeface="+mn-cs"/>
              </a:rPr>
              <a:t>Arquitecta diplomada en Arquitectura Legal y Forense, DALF y mediadora profesional por la UPF. Aplica todo lo que ha aprendido en el ejercicio profesional de la arquitectura y en el área de creación de suelo del Incasòl y de la formación especializada y constante, en la gestión de los conflictos relacionados con la arquitectura, sea como perito o como mediadora.</a:t>
            </a:r>
          </a:p>
        </p:txBody>
      </p:sp>
      <p:pic>
        <p:nvPicPr>
          <p:cNvPr id="2" name="Imagen 3"/>
          <p:cNvPicPr>
            <a:picLocks noChangeAspect="1" noChangeArrowheads="1"/>
          </p:cNvPicPr>
          <p:nvPr/>
        </p:nvPicPr>
        <p:blipFill>
          <a:blip r:embed="rId3" cstate="print"/>
          <a:srcRect t="13528" b="26553"/>
          <a:stretch>
            <a:fillRect/>
          </a:stretch>
        </p:blipFill>
        <p:spPr bwMode="auto">
          <a:xfrm>
            <a:off x="1492250" y="1660525"/>
            <a:ext cx="1908175" cy="2047875"/>
          </a:xfrm>
          <a:prstGeom prst="rect">
            <a:avLst/>
          </a:prstGeom>
          <a:noFill/>
          <a:ln w="9525">
            <a:noFill/>
            <a:miter lim="800000"/>
            <a:headEnd/>
            <a:tailEnd/>
          </a:ln>
        </p:spPr>
      </p:pic>
      <p:sp>
        <p:nvSpPr>
          <p:cNvPr id="18" name="17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5363" name="2 Marcador de contenido"/>
          <p:cNvSpPr txBox="1">
            <a:spLocks/>
          </p:cNvSpPr>
          <p:nvPr/>
        </p:nvSpPr>
        <p:spPr bwMode="auto">
          <a:xfrm>
            <a:off x="1423988" y="333375"/>
            <a:ext cx="38163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20" name="19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1" name="20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5366" name="2 Marcador de contenido"/>
          <p:cNvSpPr>
            <a:spLocks noGrp="1"/>
          </p:cNvSpPr>
          <p:nvPr>
            <p:ph idx="1"/>
          </p:nvPr>
        </p:nvSpPr>
        <p:spPr>
          <a:xfrm>
            <a:off x="3657600" y="1573213"/>
            <a:ext cx="5759450" cy="388937"/>
          </a:xfrm>
        </p:spPr>
        <p:txBody>
          <a:bodyPr/>
          <a:lstStyle/>
          <a:p>
            <a:pPr marL="0" indent="0">
              <a:buFont typeface="Arial" charset="0"/>
              <a:buNone/>
            </a:pPr>
            <a:r>
              <a:rPr lang="es-ES" altLang="es-ES" sz="1600" b="1" smtClean="0"/>
              <a:t>D. Gonzalo Iturmendi Morales</a:t>
            </a:r>
          </a:p>
        </p:txBody>
      </p:sp>
      <p:sp>
        <p:nvSpPr>
          <p:cNvPr id="28" name="27 Rectángulo"/>
          <p:cNvSpPr/>
          <p:nvPr/>
        </p:nvSpPr>
        <p:spPr>
          <a:xfrm>
            <a:off x="1492250" y="3708400"/>
            <a:ext cx="1908175" cy="1857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9" name="2 Marcador de contenido"/>
          <p:cNvSpPr txBox="1">
            <a:spLocks/>
          </p:cNvSpPr>
          <p:nvPr/>
        </p:nvSpPr>
        <p:spPr bwMode="auto">
          <a:xfrm>
            <a:off x="3657600" y="1943100"/>
            <a:ext cx="5759450" cy="2133600"/>
          </a:xfrm>
          <a:prstGeom prst="rect">
            <a:avLst/>
          </a:prstGeom>
          <a:noFill/>
          <a:ln>
            <a:no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Abogado, Socio y Director de Bufete G. Iturmendi y Asociados, SLP, Secretario General de AGERS (Asociación Española de Gerencia de Riesgos y Seguros). Profesor de la Cátedra UNESCO de Ciencia Política y Administrativa Comparada, está especializado en Derecho del Seguro y responsabilidad civil. Es miembro del A.I.D.A. (Asociación Internacional de Derecho Asegurador), y de la Asociación Española de Abogados especializados en responsabilidad civil y Seguro. Miembro de GEMME España (Grupo Europeo de Magistrados por la Mediación de España). Profesor de Derecho del Seguro, Responsabilidad Civil y Gerencia de Riesgos en varias Universidades españolas y de América latina.</a:t>
            </a:r>
          </a:p>
          <a:p>
            <a:pPr marL="0" indent="0" algn="just">
              <a:buFont typeface="Arial" charset="0"/>
              <a:buNone/>
              <a:defRPr/>
            </a:pPr>
            <a:r>
              <a:rPr lang="es-ES" sz="1200" dirty="0"/>
              <a:t> </a:t>
            </a:r>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15369" name="2 Marcador de contenido"/>
          <p:cNvSpPr txBox="1">
            <a:spLocks/>
          </p:cNvSpPr>
          <p:nvPr/>
        </p:nvSpPr>
        <p:spPr bwMode="auto">
          <a:xfrm>
            <a:off x="3657600" y="4254500"/>
            <a:ext cx="5759450" cy="387350"/>
          </a:xfrm>
          <a:prstGeom prst="rect">
            <a:avLst/>
          </a:prstGeom>
          <a:noFill/>
          <a:ln w="9525">
            <a:noFill/>
            <a:miter lim="800000"/>
            <a:headEnd/>
            <a:tailEnd/>
          </a:ln>
        </p:spPr>
        <p:txBody>
          <a:bodyPr/>
          <a:lstStyle/>
          <a:p>
            <a:pPr algn="just">
              <a:spcBef>
                <a:spcPct val="20000"/>
              </a:spcBef>
              <a:buFont typeface="Arial" charset="0"/>
              <a:buNone/>
            </a:pPr>
            <a:r>
              <a:rPr lang="es-ES" altLang="es-ES" sz="1600" b="1">
                <a:latin typeface="Calibri" pitchFamily="34" charset="0"/>
              </a:rPr>
              <a:t>Dña. Rosalía Fernández Alaya</a:t>
            </a:r>
          </a:p>
        </p:txBody>
      </p:sp>
      <p:sp>
        <p:nvSpPr>
          <p:cNvPr id="35" name="2 Marcador de contenido"/>
          <p:cNvSpPr txBox="1">
            <a:spLocks/>
          </p:cNvSpPr>
          <p:nvPr/>
        </p:nvSpPr>
        <p:spPr bwMode="auto">
          <a:xfrm>
            <a:off x="3657600" y="4579938"/>
            <a:ext cx="5759450" cy="3313112"/>
          </a:xfrm>
          <a:prstGeom prst="rect">
            <a:avLst/>
          </a:prstGeom>
          <a:noFill/>
          <a:ln>
            <a:noFill/>
          </a:ln>
        </p:spPr>
        <p:txBody>
          <a:bodyPr>
            <a:normAutofit lnSpcReduction="1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Magistrada Audiencia Provincial Las Palmas. Miembro de Gemme España . Socia-fundadora Aijudefa. Miembro Grupo Expertos para la revisión de la Guía sobre Mediación Intrajudicial (CGPJ). Vocal del Foro para la Mediación del ministerio de Justicia. Juez desde 1987. Primera mujer electa en España como miembro de Sala de Gobierno de un Tribunal Superior de Justicia (Canarias, 1989). Experta en Derecho de Familia, con estudios avanzados en Derecho Constitucional Iberoamericano y diplomaturas en Mediación Familiar, Solución de Conflictos y Psicología. Ponente ante múltiples instituciones nacionales e internacionales (Francia, Chile, Israel, Italia, México, Marruecos, República Dominicana, Uruguay) en materia de derecho de familia, derechos humanos y mediación. Colaboradora en la realización del programa radiofónico ‘Hablando se entiende la gente’ (Canarias Radio). Codirectora de tres Congresos Internacionales sobre Mediación. </a:t>
            </a:r>
          </a:p>
          <a:p>
            <a:pPr marL="0" indent="0" algn="just">
              <a:buFont typeface="Arial" charset="0"/>
              <a:buNone/>
              <a:defRPr/>
            </a:pPr>
            <a:endParaRPr lang="es-ES" sz="1200" dirty="0"/>
          </a:p>
          <a:p>
            <a:pPr marL="0" indent="0" algn="just">
              <a:buFont typeface="Arial" charset="0"/>
              <a:buNone/>
              <a:defRPr/>
            </a:pPr>
            <a:endParaRPr lang="es-ES" sz="1200" dirty="0"/>
          </a:p>
          <a:p>
            <a:pPr marL="0" indent="0" algn="just">
              <a:buFont typeface="Arial"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39" name="38 Rectángulo"/>
          <p:cNvSpPr/>
          <p:nvPr/>
        </p:nvSpPr>
        <p:spPr>
          <a:xfrm>
            <a:off x="3546475" y="1660525"/>
            <a:ext cx="79375" cy="3730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0" name="39 Rectángulo"/>
          <p:cNvSpPr/>
          <p:nvPr/>
        </p:nvSpPr>
        <p:spPr>
          <a:xfrm>
            <a:off x="3546475" y="434181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41" name="40 Rectángulo"/>
          <p:cNvSpPr/>
          <p:nvPr/>
        </p:nvSpPr>
        <p:spPr>
          <a:xfrm>
            <a:off x="1492250" y="63896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5374" name="Imagen 1" descr="https://clubfide.com/wp-content/uploads/2022/11/gonzalo-iturmendi-formador-cot-3x2-1.jpeg"/>
          <p:cNvPicPr>
            <a:picLocks noChangeAspect="1" noChangeArrowheads="1"/>
          </p:cNvPicPr>
          <p:nvPr/>
        </p:nvPicPr>
        <p:blipFill>
          <a:blip r:embed="rId2" cstate="print"/>
          <a:srcRect l="13370" r="13490"/>
          <a:stretch>
            <a:fillRect/>
          </a:stretch>
        </p:blipFill>
        <p:spPr bwMode="auto">
          <a:xfrm>
            <a:off x="1492250" y="1660525"/>
            <a:ext cx="1908175" cy="2047875"/>
          </a:xfrm>
          <a:prstGeom prst="rect">
            <a:avLst/>
          </a:prstGeom>
          <a:noFill/>
          <a:ln w="9525">
            <a:noFill/>
            <a:miter lim="800000"/>
            <a:headEnd/>
            <a:tailEnd/>
          </a:ln>
        </p:spPr>
      </p:pic>
      <p:pic>
        <p:nvPicPr>
          <p:cNvPr id="15375" name="Picture 2" descr="Rosalía Fernández Alaya | ACAMECO"/>
          <p:cNvPicPr>
            <a:picLocks noChangeAspect="1" noChangeArrowheads="1"/>
          </p:cNvPicPr>
          <p:nvPr/>
        </p:nvPicPr>
        <p:blipFill>
          <a:blip r:embed="rId3" cstate="print"/>
          <a:srcRect t="2" b="19374"/>
          <a:stretch>
            <a:fillRect/>
          </a:stretch>
        </p:blipFill>
        <p:spPr bwMode="auto">
          <a:xfrm>
            <a:off x="1495425" y="4341813"/>
            <a:ext cx="1905000" cy="2047875"/>
          </a:xfrm>
          <a:prstGeom prst="rect">
            <a:avLst/>
          </a:prstGeom>
          <a:noFill/>
          <a:ln w="9525">
            <a:noFill/>
            <a:miter lim="800000"/>
            <a:headEnd/>
            <a:tailEnd/>
          </a:ln>
        </p:spPr>
      </p:pic>
      <p:sp>
        <p:nvSpPr>
          <p:cNvPr id="17" name="16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6387" name="2 Marcador de contenido"/>
          <p:cNvSpPr txBox="1">
            <a:spLocks/>
          </p:cNvSpPr>
          <p:nvPr/>
        </p:nvSpPr>
        <p:spPr bwMode="auto">
          <a:xfrm>
            <a:off x="1423988" y="333375"/>
            <a:ext cx="38163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22" name="21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3" name="22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6390" name="2 Marcador de contenido"/>
          <p:cNvSpPr txBox="1">
            <a:spLocks/>
          </p:cNvSpPr>
          <p:nvPr/>
        </p:nvSpPr>
        <p:spPr bwMode="auto">
          <a:xfrm>
            <a:off x="3657600" y="4254500"/>
            <a:ext cx="5759450" cy="387350"/>
          </a:xfrm>
          <a:prstGeom prst="rect">
            <a:avLst/>
          </a:prstGeom>
          <a:noFill/>
          <a:ln w="9525">
            <a:noFill/>
            <a:miter lim="800000"/>
            <a:headEnd/>
            <a:tailEnd/>
          </a:ln>
        </p:spPr>
        <p:txBody>
          <a:bodyPr/>
          <a:lstStyle/>
          <a:p>
            <a:pPr algn="just">
              <a:spcBef>
                <a:spcPct val="20000"/>
              </a:spcBef>
              <a:buFont typeface="Arial" charset="0"/>
              <a:buNone/>
            </a:pPr>
            <a:r>
              <a:rPr lang="es-ES" altLang="es-ES" sz="1600" b="1">
                <a:latin typeface="Calibri" pitchFamily="34" charset="0"/>
              </a:rPr>
              <a:t>D. Lorenzo Prats Albentosa</a:t>
            </a:r>
          </a:p>
        </p:txBody>
      </p:sp>
      <p:sp>
        <p:nvSpPr>
          <p:cNvPr id="29" name="2 Marcador de contenido"/>
          <p:cNvSpPr txBox="1">
            <a:spLocks/>
          </p:cNvSpPr>
          <p:nvPr/>
        </p:nvSpPr>
        <p:spPr bwMode="auto">
          <a:xfrm>
            <a:off x="3657600" y="4579938"/>
            <a:ext cx="5759450" cy="2881312"/>
          </a:xfrm>
          <a:prstGeom prst="rect">
            <a:avLst/>
          </a:prstGeom>
          <a:noFill/>
          <a:ln>
            <a:noFill/>
          </a:ln>
        </p:spPr>
        <p:txBody>
          <a:bodyPr>
            <a:normAutofit lnSpcReduction="1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Abogado. Catedrático de Derecho Civil de CUNEF Universidad. En junio 2022 fue nombrado como Vocal permanente de la Sección Primera de Derecho Civil de la Comisión General de Codificación. Secretario General y Director Departamento de Dº privado at CUNEF. Imparte docencia en Grado en este Curso en Derecho de obligaciones y contratos y en el Máster Universitario de Acceso a la Profesión de Abogado: Derecho patrimonial. Premio Vicente Ferrer Lluis Beltrán expedido por el Colegio Notarial de la Comunidad Valenciana en 2008. Arbitro de la Corte de Arbitraje de Madrid. Autor a de diversas publicaciones.</a:t>
            </a:r>
          </a:p>
          <a:p>
            <a:pPr marL="0" indent="0" algn="just">
              <a:buFont typeface="Arial" charset="0"/>
              <a:buNone/>
              <a:defRPr/>
            </a:pPr>
            <a:endParaRPr lang="es-ES" sz="1200" dirty="0"/>
          </a:p>
          <a:p>
            <a:pPr marL="0" indent="0" algn="just">
              <a:buFont typeface="Arial" charset="0"/>
              <a:buNone/>
              <a:defRPr/>
            </a:pPr>
            <a:endParaRPr lang="es-ES" sz="1200" dirty="0"/>
          </a:p>
          <a:p>
            <a:pPr marL="0" indent="0" algn="just">
              <a:buFont typeface="Arial" charset="0"/>
              <a:buNone/>
              <a:defRPr/>
            </a:pPr>
            <a:endParaRPr lang="es-ES" sz="1200" dirty="0"/>
          </a:p>
          <a:p>
            <a:pPr marL="0" indent="0" algn="just">
              <a:buFont typeface="Arial"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31" name="30 Rectángulo"/>
          <p:cNvSpPr/>
          <p:nvPr/>
        </p:nvSpPr>
        <p:spPr>
          <a:xfrm>
            <a:off x="3546475" y="434181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2" name="31 Rectángulo"/>
          <p:cNvSpPr/>
          <p:nvPr/>
        </p:nvSpPr>
        <p:spPr>
          <a:xfrm>
            <a:off x="1492250" y="63896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6394" name="Picture 21" descr="Los políticos tienden a legislar en caliente, pero es un error; el proceso  normativo debe ser reflexivo»"/>
          <p:cNvPicPr>
            <a:picLocks noChangeAspect="1" noChangeArrowheads="1"/>
          </p:cNvPicPr>
          <p:nvPr/>
        </p:nvPicPr>
        <p:blipFill>
          <a:blip r:embed="rId2" cstate="print"/>
          <a:srcRect l="30103" t="1476" r="30547"/>
          <a:stretch>
            <a:fillRect/>
          </a:stretch>
        </p:blipFill>
        <p:spPr bwMode="auto">
          <a:xfrm>
            <a:off x="1492250" y="4341813"/>
            <a:ext cx="1908175" cy="2044700"/>
          </a:xfrm>
          <a:prstGeom prst="rect">
            <a:avLst/>
          </a:prstGeom>
          <a:noFill/>
          <a:ln w="9525">
            <a:noFill/>
            <a:miter lim="800000"/>
            <a:headEnd/>
            <a:tailEnd/>
          </a:ln>
        </p:spPr>
      </p:pic>
      <p:pic>
        <p:nvPicPr>
          <p:cNvPr id="16395" name="Picture 17" descr="D:\DATOS\Escritorio\ARQUITECTORS\tesis-recientes-920-06.PNG"/>
          <p:cNvPicPr>
            <a:picLocks noChangeAspect="1" noChangeArrowheads="1"/>
          </p:cNvPicPr>
          <p:nvPr/>
        </p:nvPicPr>
        <p:blipFill>
          <a:blip r:embed="rId3" cstate="print"/>
          <a:srcRect/>
          <a:stretch>
            <a:fillRect/>
          </a:stretch>
        </p:blipFill>
        <p:spPr bwMode="auto">
          <a:xfrm>
            <a:off x="1524000" y="1500188"/>
            <a:ext cx="1857375" cy="2339975"/>
          </a:xfrm>
          <a:prstGeom prst="rect">
            <a:avLst/>
          </a:prstGeom>
          <a:noFill/>
          <a:ln w="9525">
            <a:noFill/>
            <a:miter lim="800000"/>
            <a:headEnd/>
            <a:tailEnd/>
          </a:ln>
        </p:spPr>
      </p:pic>
      <p:sp>
        <p:nvSpPr>
          <p:cNvPr id="19" name="18 Rectángulo"/>
          <p:cNvSpPr/>
          <p:nvPr/>
        </p:nvSpPr>
        <p:spPr>
          <a:xfrm>
            <a:off x="1524000" y="3857625"/>
            <a:ext cx="1908175" cy="1857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0" name="19 Rectángulo"/>
          <p:cNvSpPr/>
          <p:nvPr/>
        </p:nvSpPr>
        <p:spPr>
          <a:xfrm>
            <a:off x="3595688" y="1858963"/>
            <a:ext cx="5572125" cy="1385887"/>
          </a:xfrm>
          <a:prstGeom prst="rect">
            <a:avLst/>
          </a:prstGeom>
        </p:spPr>
        <p:txBody>
          <a:bodyPr>
            <a:spAutoFit/>
          </a:bodyPr>
          <a:lstStyle/>
          <a:p>
            <a:pPr algn="just">
              <a:spcBef>
                <a:spcPct val="20000"/>
              </a:spcBef>
              <a:defRPr/>
            </a:pPr>
            <a:r>
              <a:rPr lang="es-ES" sz="1200" dirty="0">
                <a:latin typeface="+mn-lt"/>
                <a:cs typeface="+mn-cs"/>
              </a:rPr>
              <a:t>Arquitecto experto urbanístico e inmobiliario con más de 25 años de experiencia adquirida en la alta dirección de la Administración Pública, funcionario de carrera del Ayuntamiento de Madrid, ha desarrollado su ejercicio profesional en diversas Administraciones Locales, en órganos dependientes de las mismas, en la empresa privada, y en el ejercicio libre de la profesión, siempre compatibilizado con la docencia. Dr. Arquitecto 2002 Máster Empresas Inmobiliarias MDI 1997 Técnico Urbanista INAP 1993 Arquitecto especialidad urbanismo.</a:t>
            </a:r>
          </a:p>
        </p:txBody>
      </p:sp>
      <p:sp>
        <p:nvSpPr>
          <p:cNvPr id="16398" name="2 Marcador de contenido"/>
          <p:cNvSpPr txBox="1">
            <a:spLocks/>
          </p:cNvSpPr>
          <p:nvPr/>
        </p:nvSpPr>
        <p:spPr bwMode="auto">
          <a:xfrm>
            <a:off x="3595688" y="1500188"/>
            <a:ext cx="5759450" cy="387350"/>
          </a:xfrm>
          <a:prstGeom prst="rect">
            <a:avLst/>
          </a:prstGeom>
          <a:noFill/>
          <a:ln w="9525">
            <a:noFill/>
            <a:miter lim="800000"/>
            <a:headEnd/>
            <a:tailEnd/>
          </a:ln>
        </p:spPr>
        <p:txBody>
          <a:bodyPr/>
          <a:lstStyle/>
          <a:p>
            <a:pPr algn="just">
              <a:spcBef>
                <a:spcPct val="20000"/>
              </a:spcBef>
              <a:buFont typeface="Arial" charset="0"/>
              <a:buNone/>
            </a:pPr>
            <a:r>
              <a:rPr lang="es-ES" altLang="es-ES" sz="1600" b="1">
                <a:latin typeface="Calibri" pitchFamily="34" charset="0"/>
              </a:rPr>
              <a:t>D. Enrique Manzano Martínez </a:t>
            </a:r>
          </a:p>
        </p:txBody>
      </p:sp>
      <p:sp>
        <p:nvSpPr>
          <p:cNvPr id="24" name="23 Rectángulo"/>
          <p:cNvSpPr/>
          <p:nvPr/>
        </p:nvSpPr>
        <p:spPr>
          <a:xfrm>
            <a:off x="3524250" y="1627188"/>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7" name="16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7411" name="2 Marcador de contenido"/>
          <p:cNvSpPr txBox="1">
            <a:spLocks/>
          </p:cNvSpPr>
          <p:nvPr/>
        </p:nvSpPr>
        <p:spPr bwMode="auto">
          <a:xfrm>
            <a:off x="1423988" y="333375"/>
            <a:ext cx="38163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17" name="16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8" name="17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7414" name="2 Marcador de contenido"/>
          <p:cNvSpPr>
            <a:spLocks noGrp="1"/>
          </p:cNvSpPr>
          <p:nvPr>
            <p:ph idx="1"/>
          </p:nvPr>
        </p:nvSpPr>
        <p:spPr>
          <a:xfrm>
            <a:off x="3657600" y="1573213"/>
            <a:ext cx="5759450" cy="388937"/>
          </a:xfrm>
        </p:spPr>
        <p:txBody>
          <a:bodyPr/>
          <a:lstStyle/>
          <a:p>
            <a:pPr algn="just" eaLnBrk="1" hangingPunct="1">
              <a:buFont typeface="Arial" charset="0"/>
              <a:buNone/>
            </a:pPr>
            <a:r>
              <a:rPr lang="es-ES" altLang="es-ES" sz="1600" b="1" smtClean="0"/>
              <a:t>Dña. Ana Criado Inchauspé</a:t>
            </a:r>
          </a:p>
        </p:txBody>
      </p:sp>
      <p:sp>
        <p:nvSpPr>
          <p:cNvPr id="22" name="21 Rectángulo"/>
          <p:cNvSpPr/>
          <p:nvPr/>
        </p:nvSpPr>
        <p:spPr>
          <a:xfrm>
            <a:off x="1492250" y="3708400"/>
            <a:ext cx="1908175" cy="18573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3" name="2 Marcador de contenido"/>
          <p:cNvSpPr txBox="1">
            <a:spLocks/>
          </p:cNvSpPr>
          <p:nvPr/>
        </p:nvSpPr>
        <p:spPr bwMode="auto">
          <a:xfrm>
            <a:off x="3657600" y="1943100"/>
            <a:ext cx="5759450" cy="2133600"/>
          </a:xfrm>
          <a:prstGeom prst="rect">
            <a:avLst/>
          </a:prstGeom>
          <a:noFill/>
          <a:ln>
            <a:no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altLang="es-ES" sz="1200" dirty="0"/>
              <a:t>Abogada dedicada a la Mediación desde el año 2005. Lleva más de 15 años dedicada a la resolución de problemas mediante la mediación. Su ámbito de actuación es la resolución de conflictos a través de la Mediación y la formación de mediadores y el coaching. Utiliza la mediación, la negociación o cualquier método alternativo para solventar conflictos de una manera eficaz, cercana, rápida y económica. Colabora como docente con diversas universidades e instituciones y organiza cursos y talleres con diferentes profesionales del sector.</a:t>
            </a: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25" name="24 Rectángulo"/>
          <p:cNvSpPr/>
          <p:nvPr/>
        </p:nvSpPr>
        <p:spPr>
          <a:xfrm>
            <a:off x="3546475" y="1660525"/>
            <a:ext cx="79375" cy="3730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7418" name="Picture 16" descr="Ana Criado Inchauspé (@CriadoInchauspe) / X"/>
          <p:cNvPicPr>
            <a:picLocks noChangeAspect="1" noChangeArrowheads="1"/>
          </p:cNvPicPr>
          <p:nvPr/>
        </p:nvPicPr>
        <p:blipFill>
          <a:blip r:embed="rId2" cstate="print"/>
          <a:srcRect l="2058" r="5447"/>
          <a:stretch>
            <a:fillRect/>
          </a:stretch>
        </p:blipFill>
        <p:spPr bwMode="auto">
          <a:xfrm>
            <a:off x="1492250" y="1660525"/>
            <a:ext cx="1908175" cy="2063750"/>
          </a:xfrm>
          <a:prstGeom prst="rect">
            <a:avLst/>
          </a:prstGeom>
          <a:noFill/>
          <a:ln w="9525">
            <a:noFill/>
            <a:miter lim="800000"/>
            <a:headEnd/>
            <a:tailEnd/>
          </a:ln>
        </p:spPr>
      </p:pic>
      <p:sp>
        <p:nvSpPr>
          <p:cNvPr id="20" name="2 Marcador de contenido"/>
          <p:cNvSpPr txBox="1">
            <a:spLocks/>
          </p:cNvSpPr>
          <p:nvPr/>
        </p:nvSpPr>
        <p:spPr bwMode="auto">
          <a:xfrm>
            <a:off x="3617913" y="4292600"/>
            <a:ext cx="5759450" cy="388938"/>
          </a:xfrm>
          <a:prstGeom prst="rect">
            <a:avLst/>
          </a:prstGeom>
          <a:noFill/>
          <a:ln w="9525">
            <a:noFill/>
            <a:miter lim="800000"/>
            <a:headEnd/>
            <a:tailEnd/>
          </a:ln>
        </p:spPr>
        <p:txBody>
          <a:bodyPr/>
          <a:lstStyle/>
          <a:p>
            <a:pPr>
              <a:spcBef>
                <a:spcPct val="20000"/>
              </a:spcBef>
              <a:buFont typeface="Arial" charset="0"/>
              <a:buNone/>
              <a:defRPr/>
            </a:pPr>
            <a:r>
              <a:rPr lang="es-ES" altLang="es-ES" sz="1600" b="1" dirty="0">
                <a:latin typeface="+mn-lt"/>
                <a:cs typeface="+mn-cs"/>
              </a:rPr>
              <a:t>Dña. Carmen Capilla Rodríguez</a:t>
            </a:r>
          </a:p>
        </p:txBody>
      </p:sp>
      <p:sp>
        <p:nvSpPr>
          <p:cNvPr id="24" name="23 Rectángulo"/>
          <p:cNvSpPr/>
          <p:nvPr/>
        </p:nvSpPr>
        <p:spPr>
          <a:xfrm>
            <a:off x="1452563" y="64277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6" name="2 Marcador de contenido"/>
          <p:cNvSpPr txBox="1">
            <a:spLocks/>
          </p:cNvSpPr>
          <p:nvPr/>
        </p:nvSpPr>
        <p:spPr bwMode="auto">
          <a:xfrm>
            <a:off x="3617913" y="4662488"/>
            <a:ext cx="5759450" cy="2071687"/>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Abogada y Mediadora experta en Mediación. Licenciada en Derecho por la Universidad Complutense de Madrid. Máster en Práctica Jurídica de Derecho. Mediadora por la UNAF 240 horas. Curso de coordinación parental impartido por la UNAF. Experta en Mediación Civil y Mercantil por el postgrado de Aranzadi. Máster en Mediación y Resolución de Conflictos. Universidad UDIMA. Profesora de la Escuela Española de Mediación y Resolución de Conflictos. </a:t>
            </a:r>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pic>
        <p:nvPicPr>
          <p:cNvPr id="17422" name="Picture 19" descr="https://www.diariodemediacion.es/wp-content/uploads/2018/12/Carmen-Capilla-Abogada-Mediadora.jpg"/>
          <p:cNvPicPr>
            <a:picLocks noChangeAspect="1" noChangeArrowheads="1"/>
          </p:cNvPicPr>
          <p:nvPr/>
        </p:nvPicPr>
        <p:blipFill>
          <a:blip r:embed="rId3" cstate="print"/>
          <a:srcRect/>
          <a:stretch>
            <a:fillRect/>
          </a:stretch>
        </p:blipFill>
        <p:spPr bwMode="auto">
          <a:xfrm>
            <a:off x="1455738" y="4379913"/>
            <a:ext cx="1905000" cy="2047875"/>
          </a:xfrm>
          <a:prstGeom prst="rect">
            <a:avLst/>
          </a:prstGeom>
          <a:noFill/>
          <a:ln w="9525">
            <a:noFill/>
            <a:miter lim="800000"/>
            <a:headEnd/>
            <a:tailEnd/>
          </a:ln>
        </p:spPr>
      </p:pic>
      <p:sp>
        <p:nvSpPr>
          <p:cNvPr id="29" name="28 Rectángulo"/>
          <p:cNvSpPr/>
          <p:nvPr/>
        </p:nvSpPr>
        <p:spPr>
          <a:xfrm>
            <a:off x="3506788" y="437991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1" name="20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8435" name="2 Marcador de contenido"/>
          <p:cNvSpPr txBox="1">
            <a:spLocks/>
          </p:cNvSpPr>
          <p:nvPr/>
        </p:nvSpPr>
        <p:spPr bwMode="auto">
          <a:xfrm>
            <a:off x="1423988" y="333375"/>
            <a:ext cx="3816350" cy="792163"/>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17" name="16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8" name="17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1" name="2 Marcador de contenido"/>
          <p:cNvSpPr txBox="1">
            <a:spLocks/>
          </p:cNvSpPr>
          <p:nvPr/>
        </p:nvSpPr>
        <p:spPr bwMode="auto">
          <a:xfrm>
            <a:off x="3657600" y="1714500"/>
            <a:ext cx="5759450" cy="388938"/>
          </a:xfrm>
          <a:prstGeom prst="rect">
            <a:avLst/>
          </a:prstGeom>
          <a:noFill/>
          <a:ln w="9525">
            <a:noFill/>
            <a:miter lim="800000"/>
            <a:headEnd/>
            <a:tailEnd/>
          </a:ln>
        </p:spPr>
        <p:txBody>
          <a:bodyPr/>
          <a:lstStyle/>
          <a:p>
            <a:pPr>
              <a:spcBef>
                <a:spcPct val="20000"/>
              </a:spcBef>
              <a:buFont typeface="Arial" charset="0"/>
              <a:buNone/>
              <a:defRPr/>
            </a:pPr>
            <a:r>
              <a:rPr lang="es-ES" altLang="es-ES" sz="1600" b="1" dirty="0">
                <a:latin typeface="+mn-lt"/>
                <a:cs typeface="+mn-cs"/>
              </a:rPr>
              <a:t>Dña. María Dolores Hernández Gutiérrez</a:t>
            </a:r>
          </a:p>
        </p:txBody>
      </p:sp>
      <p:sp>
        <p:nvSpPr>
          <p:cNvPr id="30" name="29 Rectángulo"/>
          <p:cNvSpPr/>
          <p:nvPr/>
        </p:nvSpPr>
        <p:spPr>
          <a:xfrm>
            <a:off x="1492250" y="376713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1" name="30 Rectángulo"/>
          <p:cNvSpPr/>
          <p:nvPr/>
        </p:nvSpPr>
        <p:spPr>
          <a:xfrm>
            <a:off x="3546475" y="171926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8441" name="Picture 19" descr="Acreditación por experiencia profesional y formación. Experto en Prácticas  Restaurativas"/>
          <p:cNvPicPr>
            <a:picLocks noChangeAspect="1" noChangeArrowheads="1"/>
          </p:cNvPicPr>
          <p:nvPr/>
        </p:nvPicPr>
        <p:blipFill>
          <a:blip r:embed="rId2" cstate="print"/>
          <a:srcRect l="6012" t="4723" r="6012"/>
          <a:stretch>
            <a:fillRect/>
          </a:stretch>
        </p:blipFill>
        <p:spPr bwMode="auto">
          <a:xfrm>
            <a:off x="1495425" y="1719263"/>
            <a:ext cx="1905000" cy="2063750"/>
          </a:xfrm>
          <a:prstGeom prst="rect">
            <a:avLst/>
          </a:prstGeom>
          <a:noFill/>
          <a:ln w="9525">
            <a:noFill/>
            <a:miter lim="800000"/>
            <a:headEnd/>
            <a:tailEnd/>
          </a:ln>
        </p:spPr>
      </p:pic>
      <p:sp>
        <p:nvSpPr>
          <p:cNvPr id="33" name="2 Marcador de contenido"/>
          <p:cNvSpPr txBox="1">
            <a:spLocks/>
          </p:cNvSpPr>
          <p:nvPr/>
        </p:nvSpPr>
        <p:spPr bwMode="auto">
          <a:xfrm>
            <a:off x="3694113" y="2070100"/>
            <a:ext cx="5759450" cy="2133600"/>
          </a:xfrm>
          <a:prstGeom prst="rect">
            <a:avLst/>
          </a:prstGeom>
          <a:noFill/>
          <a:ln>
            <a:no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Mediadora y abogada. Especialista en derecho de familia, jurisdicción de menores y violencia de género y doméstica. Facilitadora en prácticas restaurativas y experta en programación neurolingüística. Especialista en detección de maltrato y violencia de género. Formadora de mediadores en distintos colegios profesionales y en el ámbito educativo. Implantación de proyectos de mediación escolar y prácticas restaurativas en colegios Ha sido ponente en congresos y realizado múltiples talleres de formación. Miembro de la comisión ejecutiva de la sección de mediación y miembro de la sección ejecutiva de la sección de familia del Icali. Socia fundadora de Aletea Diálogo SLP. Profesora de la Escuela Española de Mediación y Resolución de Conflictos</a:t>
            </a:r>
            <a:r>
              <a:rPr lang="es-ES" sz="1200" dirty="0" smtClean="0"/>
              <a:t>. </a:t>
            </a:r>
            <a:endParaRPr lang="es-ES" sz="1200" dirty="0"/>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18443" name="2 Marcador de contenido"/>
          <p:cNvSpPr>
            <a:spLocks noGrp="1"/>
          </p:cNvSpPr>
          <p:nvPr>
            <p:ph idx="1"/>
          </p:nvPr>
        </p:nvSpPr>
        <p:spPr>
          <a:xfrm>
            <a:off x="3657600" y="4283075"/>
            <a:ext cx="5759450" cy="388938"/>
          </a:xfrm>
        </p:spPr>
        <p:txBody>
          <a:bodyPr/>
          <a:lstStyle/>
          <a:p>
            <a:pPr algn="just" eaLnBrk="1" hangingPunct="1">
              <a:buFont typeface="Arial" charset="0"/>
              <a:buNone/>
            </a:pPr>
            <a:r>
              <a:rPr lang="es-ES" altLang="es-ES" sz="1600" b="1" smtClean="0"/>
              <a:t>Dña. Encarna Leal Pérez</a:t>
            </a:r>
          </a:p>
        </p:txBody>
      </p:sp>
      <p:sp>
        <p:nvSpPr>
          <p:cNvPr id="37" name="36 Rectángulo"/>
          <p:cNvSpPr/>
          <p:nvPr/>
        </p:nvSpPr>
        <p:spPr>
          <a:xfrm>
            <a:off x="1492250" y="6418263"/>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8" name="2 Marcador de contenido"/>
          <p:cNvSpPr txBox="1">
            <a:spLocks/>
          </p:cNvSpPr>
          <p:nvPr/>
        </p:nvSpPr>
        <p:spPr bwMode="auto">
          <a:xfrm>
            <a:off x="3657600" y="4652963"/>
            <a:ext cx="5759450" cy="2133600"/>
          </a:xfrm>
          <a:prstGeom prst="rect">
            <a:avLst/>
          </a:prstGeom>
          <a:noFill/>
          <a:ln>
            <a:no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charset="0"/>
              <a:buNone/>
              <a:defRPr/>
            </a:pPr>
            <a:r>
              <a:rPr lang="es-ES" sz="1200" dirty="0"/>
              <a:t>Abogada y Mediadora. Formada en Mediación civil, mercantil, escolar, contencioso, familiar. Formada en PNL, IE y Coaching. Desarrolla su profesión en la mediación intrajudicial de Alicante y Villena. Implantación del Proyecto de Mediación en entidades públicas y privadas. Miembro de la Comisión Ejecutiva de la Sección de Mediación del Ilustre Colegio Provincial de Abogados. Fundadora del Instituto de Mediación (Imicali), de Icali. Profesora de la Escuela de Mediación.</a:t>
            </a:r>
          </a:p>
          <a:p>
            <a:pPr marL="0" algn="just" fontAlgn="auto">
              <a:spcBef>
                <a:spcPts val="0"/>
              </a:spcBef>
              <a:spcAft>
                <a:spcPts val="0"/>
              </a:spcAft>
              <a:buFont typeface="Arial" panose="020B0604020202020204" pitchFamily="34" charset="0"/>
              <a:buNone/>
              <a:defRPr/>
            </a:pPr>
            <a:endParaRPr lang="es-ES" sz="1200" dirty="0"/>
          </a:p>
          <a:p>
            <a:pPr marL="0" algn="just" fontAlgn="auto">
              <a:spcBef>
                <a:spcPts val="0"/>
              </a:spcBef>
              <a:spcAft>
                <a:spcPts val="0"/>
              </a:spcAft>
              <a:buFont typeface="Arial" panose="020B0604020202020204" pitchFamily="34" charset="0"/>
              <a:buNone/>
              <a:defRPr/>
            </a:pPr>
            <a:endParaRPr lang="es-ES" sz="1200" dirty="0"/>
          </a:p>
          <a:p>
            <a:pPr marL="0" indent="0" algn="just">
              <a:buFont typeface="Arial" charset="0"/>
              <a:buNone/>
              <a:defRPr/>
            </a:pPr>
            <a:r>
              <a:rPr lang="es-ES" altLang="es-ES" sz="1200" dirty="0"/>
              <a:t>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40" name="39 Rectángulo"/>
          <p:cNvSpPr/>
          <p:nvPr/>
        </p:nvSpPr>
        <p:spPr>
          <a:xfrm>
            <a:off x="3546475" y="4370388"/>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8447" name="Picture 6" descr="H:\0002-TRABAJOS 2015 A 2025\003-TRABAJOS-19 a 2024\T-2022\02-GONZALO-2022\11-NOV\3 NOVIEMBRE-2022-TALLER-mediacion familiar\ENCARNA LEAL-212x212px.jpg"/>
          <p:cNvPicPr>
            <a:picLocks noChangeAspect="1" noChangeArrowheads="1"/>
          </p:cNvPicPr>
          <p:nvPr/>
        </p:nvPicPr>
        <p:blipFill>
          <a:blip r:embed="rId3" cstate="print"/>
          <a:srcRect l="4669" r="3935"/>
          <a:stretch>
            <a:fillRect/>
          </a:stretch>
        </p:blipFill>
        <p:spPr bwMode="auto">
          <a:xfrm>
            <a:off x="1495425" y="4370388"/>
            <a:ext cx="1905000" cy="2084387"/>
          </a:xfrm>
          <a:prstGeom prst="rect">
            <a:avLst/>
          </a:prstGeom>
          <a:noFill/>
          <a:ln w="9525">
            <a:noFill/>
            <a:miter lim="800000"/>
            <a:headEnd/>
            <a:tailEnd/>
          </a:ln>
        </p:spPr>
      </p:pic>
      <p:sp>
        <p:nvSpPr>
          <p:cNvPr id="19" name="18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19459" name="2 Marcador de contenido"/>
          <p:cNvSpPr txBox="1">
            <a:spLocks/>
          </p:cNvSpPr>
          <p:nvPr/>
        </p:nvSpPr>
        <p:spPr bwMode="auto">
          <a:xfrm>
            <a:off x="1423988" y="214313"/>
            <a:ext cx="3816350" cy="792162"/>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22" name="21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9461" name="2 Marcador de contenido"/>
          <p:cNvSpPr txBox="1">
            <a:spLocks/>
          </p:cNvSpPr>
          <p:nvPr/>
        </p:nvSpPr>
        <p:spPr bwMode="auto">
          <a:xfrm>
            <a:off x="3657600" y="1536700"/>
            <a:ext cx="5759450" cy="387350"/>
          </a:xfrm>
          <a:prstGeom prst="rect">
            <a:avLst/>
          </a:prstGeom>
          <a:noFill/>
          <a:ln w="9525">
            <a:noFill/>
            <a:miter lim="800000"/>
            <a:headEnd/>
            <a:tailEnd/>
          </a:ln>
        </p:spPr>
        <p:txBody>
          <a:bodyPr/>
          <a:lstStyle/>
          <a:p>
            <a:pPr algn="just">
              <a:spcBef>
                <a:spcPct val="20000"/>
              </a:spcBef>
              <a:buFont typeface="Arial" charset="0"/>
              <a:buNone/>
            </a:pPr>
            <a:r>
              <a:rPr lang="es-ES" altLang="es-ES" sz="1600" b="1">
                <a:latin typeface="Calibri" pitchFamily="34" charset="0"/>
              </a:rPr>
              <a:t>D. Félix Arias Arias</a:t>
            </a:r>
          </a:p>
        </p:txBody>
      </p:sp>
      <p:sp>
        <p:nvSpPr>
          <p:cNvPr id="31" name="30 Rectángulo"/>
          <p:cNvSpPr/>
          <p:nvPr/>
        </p:nvSpPr>
        <p:spPr>
          <a:xfrm>
            <a:off x="3546475" y="162401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2" name="31 Rectángulo"/>
          <p:cNvSpPr/>
          <p:nvPr/>
        </p:nvSpPr>
        <p:spPr>
          <a:xfrm>
            <a:off x="1492250" y="36718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9464" name="Picture 4" descr="Conferencia online con Felix Arias 2 de abril"/>
          <p:cNvPicPr>
            <a:picLocks noChangeAspect="1" noChangeArrowheads="1"/>
          </p:cNvPicPr>
          <p:nvPr/>
        </p:nvPicPr>
        <p:blipFill>
          <a:blip r:embed="rId2" cstate="print"/>
          <a:srcRect l="3722" r="3722"/>
          <a:stretch>
            <a:fillRect/>
          </a:stretch>
        </p:blipFill>
        <p:spPr bwMode="auto">
          <a:xfrm>
            <a:off x="1492250" y="1609725"/>
            <a:ext cx="1908175" cy="2062163"/>
          </a:xfrm>
          <a:prstGeom prst="rect">
            <a:avLst/>
          </a:prstGeom>
          <a:noFill/>
          <a:ln w="9525">
            <a:noFill/>
            <a:miter lim="800000"/>
            <a:headEnd/>
            <a:tailEnd/>
          </a:ln>
        </p:spPr>
      </p:pic>
      <p:sp>
        <p:nvSpPr>
          <p:cNvPr id="17" name="16 Rectángulo"/>
          <p:cNvSpPr/>
          <p:nvPr/>
        </p:nvSpPr>
        <p:spPr>
          <a:xfrm>
            <a:off x="3643313" y="1925638"/>
            <a:ext cx="5738812" cy="1570037"/>
          </a:xfrm>
          <a:prstGeom prst="rect">
            <a:avLst/>
          </a:prstGeom>
        </p:spPr>
        <p:txBody>
          <a:bodyPr>
            <a:spAutoFit/>
          </a:bodyPr>
          <a:lstStyle/>
          <a:p>
            <a:pPr algn="just" eaLnBrk="1" hangingPunct="1">
              <a:defRPr/>
            </a:pPr>
            <a:r>
              <a:rPr lang="es-ES" sz="1200" dirty="0">
                <a:latin typeface="+mn-lt"/>
                <a:cs typeface="+mn-cs"/>
              </a:rPr>
              <a:t>Psicólogo, terapeuta, mediador intrajudicial y con organizaciones. Es socio fundador de la consultora Co.Way, especializada en la mediación en equipos, empresas y organizaciones. También es profesor en diferentes másteres universitarios y cursos en diversas Instituciones (Colegios Profesionales, Hospitales, Ministerios, etc.)Desde hace más de quince años ha desarrollado su trayectoria profesional y ha sido director de diferentes servicios públicos de atención psicológica y mediación. Es director técnico de la entidad APROME que gestiona diferentes Servicios de mediación en diferentes comunidades autónomas de España.</a:t>
            </a:r>
          </a:p>
        </p:txBody>
      </p:sp>
      <p:sp>
        <p:nvSpPr>
          <p:cNvPr id="19466" name="2 Marcador de contenido"/>
          <p:cNvSpPr>
            <a:spLocks noGrp="1"/>
          </p:cNvSpPr>
          <p:nvPr>
            <p:ph idx="1"/>
          </p:nvPr>
        </p:nvSpPr>
        <p:spPr>
          <a:xfrm>
            <a:off x="3657600" y="3997325"/>
            <a:ext cx="5759450" cy="388938"/>
          </a:xfrm>
        </p:spPr>
        <p:txBody>
          <a:bodyPr/>
          <a:lstStyle/>
          <a:p>
            <a:pPr algn="just" eaLnBrk="1" hangingPunct="1">
              <a:buFont typeface="Arial" charset="0"/>
              <a:buNone/>
            </a:pPr>
            <a:r>
              <a:rPr lang="es-ES" altLang="es-ES" sz="1600" b="1" smtClean="0"/>
              <a:t>Dña. Nuria Calvo Boizas</a:t>
            </a:r>
          </a:p>
        </p:txBody>
      </p:sp>
      <p:sp>
        <p:nvSpPr>
          <p:cNvPr id="11" name="10 Rectángulo"/>
          <p:cNvSpPr/>
          <p:nvPr/>
        </p:nvSpPr>
        <p:spPr>
          <a:xfrm>
            <a:off x="1492250" y="6132513"/>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2" name="2 Marcador de contenido"/>
          <p:cNvSpPr txBox="1">
            <a:spLocks/>
          </p:cNvSpPr>
          <p:nvPr/>
        </p:nvSpPr>
        <p:spPr bwMode="auto">
          <a:xfrm>
            <a:off x="3657600" y="4367213"/>
            <a:ext cx="5759450" cy="2133600"/>
          </a:xfrm>
          <a:prstGeom prst="rect">
            <a:avLst/>
          </a:prstGeom>
          <a:noFill/>
          <a:ln>
            <a:no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Bef>
                <a:spcPct val="0"/>
              </a:spcBef>
              <a:buFont typeface="Arial" charset="0"/>
              <a:buNone/>
              <a:defRPr/>
            </a:pPr>
            <a:r>
              <a:rPr lang="es-ES" altLang="es-ES" sz="1200" dirty="0"/>
              <a:t>Mediadora y procuradora. Licenciada en Derecho en la Universidad de Valladolid. Mediadora civil y mercantil inscrita Registro Mª Justicia. Mediadora familiar inscrita Registro de la JCyL. </a:t>
            </a:r>
            <a:r>
              <a:rPr lang="es-ES" sz="1200" dirty="0"/>
              <a:t>Bátxelor en Psicología. </a:t>
            </a:r>
            <a:r>
              <a:rPr lang="es-ES" altLang="es-ES" sz="1200" dirty="0"/>
              <a:t>Máster en coaching personal, ejecutivo y educativo. PNL e Inteligencia emocional. Desde 2016 dirige y coordina las prácticas de mediación de los alumnos asignados, forma parte del elenco de mediadores formados por la Cámara Oficial de Comercio Industria y Servicios de Valladolid. Mediadora del Serla. Co-fundadora de Procumedia Gestión de Conflictos. Profesora de la Escuela Española de Mediación y Resolución de Conflictos. </a:t>
            </a:r>
          </a:p>
          <a:p>
            <a:pPr>
              <a:buFont typeface="Arial" charset="0"/>
              <a:buNone/>
              <a:defRPr/>
            </a:pPr>
            <a:endParaRPr lang="es-ES" sz="1200" dirty="0"/>
          </a:p>
          <a:p>
            <a:pPr marL="0" indent="0" eaLnBrk="1" fontAlgn="auto" hangingPunct="1">
              <a:spcAft>
                <a:spcPts val="0"/>
              </a:spcAft>
              <a:buFont typeface="Arial" panose="020B0604020202020204" pitchFamily="34" charset="0"/>
              <a:buNone/>
              <a:defRPr/>
            </a:pPr>
            <a:endParaRPr lang="es-ES" sz="1200" dirty="0"/>
          </a:p>
        </p:txBody>
      </p:sp>
      <p:sp>
        <p:nvSpPr>
          <p:cNvPr id="13" name="12 Rectángulo"/>
          <p:cNvSpPr/>
          <p:nvPr/>
        </p:nvSpPr>
        <p:spPr>
          <a:xfrm>
            <a:off x="4160838" y="6364288"/>
            <a:ext cx="5168900" cy="6508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4" name="13 Rectángulo"/>
          <p:cNvSpPr/>
          <p:nvPr/>
        </p:nvSpPr>
        <p:spPr>
          <a:xfrm>
            <a:off x="3546475" y="4084638"/>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19471" name="Picture 4" descr="Entrevista a Nuria Maria Calvo Boizas – Procuradora - Prevenfor"/>
          <p:cNvPicPr>
            <a:picLocks noChangeAspect="1" noChangeArrowheads="1"/>
          </p:cNvPicPr>
          <p:nvPr/>
        </p:nvPicPr>
        <p:blipFill>
          <a:blip r:embed="rId3" cstate="print"/>
          <a:srcRect l="6561" r="887"/>
          <a:stretch>
            <a:fillRect/>
          </a:stretch>
        </p:blipFill>
        <p:spPr bwMode="auto">
          <a:xfrm>
            <a:off x="1492250" y="4084638"/>
            <a:ext cx="1908175" cy="2066925"/>
          </a:xfrm>
          <a:prstGeom prst="rect">
            <a:avLst/>
          </a:prstGeom>
          <a:noFill/>
          <a:ln w="9525">
            <a:noFill/>
            <a:miter lim="800000"/>
            <a:headEnd/>
            <a:tailEnd/>
          </a:ln>
        </p:spPr>
      </p:pic>
      <p:sp>
        <p:nvSpPr>
          <p:cNvPr id="16" name="15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latin typeface="Calibri" pitchFamily="34" charset="0"/>
              </a:rPr>
              <a:t>09</a:t>
            </a:r>
          </a:p>
        </p:txBody>
      </p:sp>
      <p:sp>
        <p:nvSpPr>
          <p:cNvPr id="20483" name="2 Marcador de contenido"/>
          <p:cNvSpPr txBox="1">
            <a:spLocks/>
          </p:cNvSpPr>
          <p:nvPr/>
        </p:nvSpPr>
        <p:spPr bwMode="auto">
          <a:xfrm>
            <a:off x="1423988" y="214313"/>
            <a:ext cx="3816350" cy="792162"/>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Equipo docente</a:t>
            </a:r>
          </a:p>
        </p:txBody>
      </p:sp>
      <p:sp>
        <p:nvSpPr>
          <p:cNvPr id="22" name="21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0485" name="2 Marcador de contenido"/>
          <p:cNvSpPr txBox="1">
            <a:spLocks/>
          </p:cNvSpPr>
          <p:nvPr/>
        </p:nvSpPr>
        <p:spPr bwMode="auto">
          <a:xfrm>
            <a:off x="3657600" y="1536700"/>
            <a:ext cx="5759450" cy="387350"/>
          </a:xfrm>
          <a:prstGeom prst="rect">
            <a:avLst/>
          </a:prstGeom>
          <a:noFill/>
          <a:ln w="9525">
            <a:noFill/>
            <a:miter lim="800000"/>
            <a:headEnd/>
            <a:tailEnd/>
          </a:ln>
        </p:spPr>
        <p:txBody>
          <a:bodyPr/>
          <a:lstStyle/>
          <a:p>
            <a:pPr algn="just">
              <a:spcBef>
                <a:spcPct val="20000"/>
              </a:spcBef>
              <a:buFont typeface="Arial" charset="0"/>
              <a:buNone/>
            </a:pPr>
            <a:r>
              <a:rPr lang="es-ES" altLang="es-ES" sz="1600" b="1">
                <a:latin typeface="Calibri" pitchFamily="34" charset="0"/>
              </a:rPr>
              <a:t>D. José Luis Cañavate</a:t>
            </a:r>
          </a:p>
        </p:txBody>
      </p:sp>
      <p:sp>
        <p:nvSpPr>
          <p:cNvPr id="31" name="30 Rectángulo"/>
          <p:cNvSpPr/>
          <p:nvPr/>
        </p:nvSpPr>
        <p:spPr>
          <a:xfrm>
            <a:off x="3546475" y="1624013"/>
            <a:ext cx="79375" cy="373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32" name="31 Rectángulo"/>
          <p:cNvSpPr/>
          <p:nvPr/>
        </p:nvSpPr>
        <p:spPr>
          <a:xfrm>
            <a:off x="1492250" y="3671888"/>
            <a:ext cx="1908175" cy="1857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7" name="16 Rectángulo"/>
          <p:cNvSpPr/>
          <p:nvPr/>
        </p:nvSpPr>
        <p:spPr>
          <a:xfrm>
            <a:off x="3643313" y="1925638"/>
            <a:ext cx="5738812" cy="1754187"/>
          </a:xfrm>
          <a:prstGeom prst="rect">
            <a:avLst/>
          </a:prstGeom>
        </p:spPr>
        <p:txBody>
          <a:bodyPr>
            <a:spAutoFit/>
          </a:bodyPr>
          <a:lstStyle/>
          <a:p>
            <a:pPr algn="just" eaLnBrk="1" hangingPunct="1">
              <a:defRPr/>
            </a:pPr>
            <a:r>
              <a:rPr lang="es-ES" sz="1200" dirty="0">
                <a:latin typeface="+mn-lt"/>
                <a:cs typeface="+mn-cs"/>
              </a:rPr>
              <a:t>Urbanista, Ingeniero, con tres masters en Criminología, Negociación y </a:t>
            </a:r>
            <a:r>
              <a:rPr lang="es-ES" sz="1200" dirty="0" err="1">
                <a:latin typeface="+mn-lt"/>
                <a:cs typeface="+mn-cs"/>
              </a:rPr>
              <a:t>Perfilación</a:t>
            </a:r>
            <a:r>
              <a:rPr lang="es-ES" sz="1200" dirty="0">
                <a:latin typeface="+mn-lt"/>
                <a:cs typeface="+mn-cs"/>
              </a:rPr>
              <a:t> de personalidad. Hoy en mitad de una tesis doctoral sobre Urbanismo del Crimen. Presidente Comité Científico Fundación Ciudad. Director Master en Gestión de las Ciudades Iberoamericanas Profesor Universidad ESAN. </a:t>
            </a:r>
            <a:r>
              <a:rPr lang="es-ES" sz="1200" dirty="0" err="1">
                <a:latin typeface="+mn-lt"/>
                <a:cs typeface="+mn-cs"/>
              </a:rPr>
              <a:t>Perfilación</a:t>
            </a:r>
            <a:r>
              <a:rPr lang="es-ES" sz="1200" dirty="0">
                <a:latin typeface="+mn-lt"/>
                <a:cs typeface="+mn-cs"/>
              </a:rPr>
              <a:t>  y Comunicación Estratégica. Más de 40 años de experiencia en gestión de procesos de gestión pública, comunicación y negociación sobre sociedad urbana, y territorio y con mas de 100 proyectos realizados en Europa, África y América del Sur. Conferenciante y Comunicador sobre Urbanismo, Análisis Político, Ciencias Forenses, Comunicación Estratégica, orientado sobre Gestión Política.</a:t>
            </a:r>
          </a:p>
        </p:txBody>
      </p:sp>
      <p:sp>
        <p:nvSpPr>
          <p:cNvPr id="16" name="15 Rectángulo"/>
          <p:cNvSpPr/>
          <p:nvPr/>
        </p:nvSpPr>
        <p:spPr>
          <a:xfrm>
            <a:off x="1495425" y="1276350"/>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18" name="17 Rectángulo"/>
          <p:cNvSpPr/>
          <p:nvPr/>
        </p:nvSpPr>
        <p:spPr>
          <a:xfrm>
            <a:off x="4243388" y="4076700"/>
            <a:ext cx="5168900" cy="6508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pic>
        <p:nvPicPr>
          <p:cNvPr id="20491" name="Picture 3" descr="D:\DATOS\Escritorio\José Luis Cañavate.jpg"/>
          <p:cNvPicPr>
            <a:picLocks noChangeAspect="1" noChangeArrowheads="1"/>
          </p:cNvPicPr>
          <p:nvPr/>
        </p:nvPicPr>
        <p:blipFill>
          <a:blip r:embed="rId2" cstate="print"/>
          <a:srcRect l="6824" r="6625"/>
          <a:stretch>
            <a:fillRect/>
          </a:stretch>
        </p:blipFill>
        <p:spPr bwMode="auto">
          <a:xfrm>
            <a:off x="1492250" y="1598613"/>
            <a:ext cx="1908175" cy="2073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2 Marcador de contenido"/>
          <p:cNvSpPr txBox="1">
            <a:spLocks/>
          </p:cNvSpPr>
          <p:nvPr/>
        </p:nvSpPr>
        <p:spPr bwMode="auto">
          <a:xfrm>
            <a:off x="417513" y="260350"/>
            <a:ext cx="792162" cy="792163"/>
          </a:xfrm>
          <a:prstGeom prst="rect">
            <a:avLst/>
          </a:prstGeom>
          <a:noFill/>
          <a:ln w="9525">
            <a:noFill/>
            <a:miter lim="800000"/>
            <a:headEnd/>
            <a:tailEnd/>
          </a:ln>
        </p:spPr>
        <p:txBody>
          <a:bodyPr/>
          <a:lstStyle/>
          <a:p>
            <a:pPr algn="ctr">
              <a:lnSpc>
                <a:spcPct val="150000"/>
              </a:lnSpc>
              <a:buFont typeface="Arial" charset="0"/>
              <a:buNone/>
            </a:pPr>
            <a:r>
              <a:rPr lang="es-ES" altLang="es-ES" sz="4000">
                <a:solidFill>
                  <a:srgbClr val="92D050"/>
                </a:solidFill>
                <a:latin typeface="Calibri" pitchFamily="34" charset="0"/>
              </a:rPr>
              <a:t>10</a:t>
            </a:r>
            <a:endParaRPr lang="es-ES" altLang="es-ES" sz="4000">
              <a:latin typeface="Calibri" pitchFamily="34" charset="0"/>
            </a:endParaRPr>
          </a:p>
        </p:txBody>
      </p:sp>
      <p:sp>
        <p:nvSpPr>
          <p:cNvPr id="21507" name="2 Marcador de contenido"/>
          <p:cNvSpPr txBox="1">
            <a:spLocks/>
          </p:cNvSpPr>
          <p:nvPr/>
        </p:nvSpPr>
        <p:spPr bwMode="auto">
          <a:xfrm>
            <a:off x="1423988" y="142875"/>
            <a:ext cx="7100887" cy="625475"/>
          </a:xfrm>
          <a:prstGeom prst="rect">
            <a:avLst/>
          </a:prstGeom>
          <a:noFill/>
          <a:ln w="9525">
            <a:noFill/>
            <a:miter lim="800000"/>
            <a:headEnd/>
            <a:tailEnd/>
          </a:ln>
        </p:spPr>
        <p:txBody>
          <a:bodyPr/>
          <a:lstStyle/>
          <a:p>
            <a:pPr>
              <a:lnSpc>
                <a:spcPct val="150000"/>
              </a:lnSpc>
              <a:buFont typeface="Arial" charset="0"/>
              <a:buNone/>
            </a:pPr>
            <a:r>
              <a:rPr lang="es-ES" altLang="es-ES" sz="2400"/>
              <a:t>Inscripción en el Registro de Mediadores del Ministerio de Justicia</a:t>
            </a:r>
          </a:p>
        </p:txBody>
      </p:sp>
      <p:sp>
        <p:nvSpPr>
          <p:cNvPr id="17" name="16 Rectángulo"/>
          <p:cNvSpPr/>
          <p:nvPr/>
        </p:nvSpPr>
        <p:spPr>
          <a:xfrm>
            <a:off x="273050" y="306388"/>
            <a:ext cx="1079500" cy="10795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18" name="17 Rectángulo"/>
          <p:cNvSpPr/>
          <p:nvPr/>
        </p:nvSpPr>
        <p:spPr>
          <a:xfrm>
            <a:off x="1524000" y="1285875"/>
            <a:ext cx="3386138"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sp>
        <p:nvSpPr>
          <p:cNvPr id="20" name="2 Marcador de contenido"/>
          <p:cNvSpPr>
            <a:spLocks noGrp="1"/>
          </p:cNvSpPr>
          <p:nvPr>
            <p:ph idx="1"/>
          </p:nvPr>
        </p:nvSpPr>
        <p:spPr>
          <a:xfrm>
            <a:off x="1495425" y="1928813"/>
            <a:ext cx="7418388" cy="3529012"/>
          </a:xfrm>
        </p:spPr>
        <p:txBody>
          <a:bodyPr rtlCol="0">
            <a:normAutofit/>
          </a:bodyPr>
          <a:lstStyle/>
          <a:p>
            <a:pPr algn="just" fontAlgn="auto">
              <a:spcBef>
                <a:spcPts val="0"/>
              </a:spcBef>
              <a:spcAft>
                <a:spcPts val="0"/>
              </a:spcAft>
              <a:buClr>
                <a:srgbClr val="92D050"/>
              </a:buClr>
              <a:buFont typeface="Wingdings" panose="05000000000000000000" pitchFamily="2" charset="2"/>
              <a:buChar char="§"/>
              <a:defRPr/>
            </a:pPr>
            <a:r>
              <a:rPr lang="es-ES" sz="1200" dirty="0" smtClean="0"/>
              <a:t>Si </a:t>
            </a:r>
            <a:r>
              <a:rPr lang="es-ES" sz="1200" dirty="0"/>
              <a:t>desea inscribirse en el Registro de Mediadores e Instituciones de Mediación, le informamos lo siguiente:</a:t>
            </a:r>
          </a:p>
          <a:p>
            <a:pPr algn="just" fontAlgn="auto">
              <a:spcBef>
                <a:spcPts val="0"/>
              </a:spcBef>
              <a:spcAft>
                <a:spcPts val="0"/>
              </a:spcAft>
              <a:buClr>
                <a:srgbClr val="92D050"/>
              </a:buClr>
              <a:buFont typeface="Wingdings" panose="05000000000000000000" pitchFamily="2" charset="2"/>
              <a:buChar char="§"/>
              <a:defRPr/>
            </a:pPr>
            <a:endParaRPr lang="es-ES" sz="1200" dirty="0"/>
          </a:p>
          <a:p>
            <a:pPr algn="just" fontAlgn="auto">
              <a:spcBef>
                <a:spcPts val="0"/>
              </a:spcBef>
              <a:spcAft>
                <a:spcPts val="0"/>
              </a:spcAft>
              <a:buClr>
                <a:srgbClr val="92D050"/>
              </a:buClr>
              <a:buFont typeface="Wingdings" panose="05000000000000000000" pitchFamily="2" charset="2"/>
              <a:buChar char="§"/>
              <a:defRPr/>
            </a:pPr>
            <a:r>
              <a:rPr lang="es-ES" sz="1200" dirty="0"/>
              <a:t>Es necesario que acredite que tiene un seguro responsabilidad civil en vigor que dé cobertura a la actividad de mediación, conforme a lo establecido en el artículo 14 y 26 del Real Decreto 980/2113, de 13 de diciembre. </a:t>
            </a:r>
          </a:p>
          <a:p>
            <a:pPr algn="just" fontAlgn="auto">
              <a:spcBef>
                <a:spcPts val="0"/>
              </a:spcBef>
              <a:spcAft>
                <a:spcPts val="0"/>
              </a:spcAft>
              <a:buClr>
                <a:srgbClr val="92D050"/>
              </a:buClr>
              <a:buFont typeface="Wingdings" panose="05000000000000000000" pitchFamily="2" charset="2"/>
              <a:buChar char="§"/>
              <a:defRPr/>
            </a:pPr>
            <a:endParaRPr lang="es-ES" sz="1200" dirty="0"/>
          </a:p>
          <a:p>
            <a:pPr algn="just" fontAlgn="auto">
              <a:spcBef>
                <a:spcPts val="0"/>
              </a:spcBef>
              <a:spcAft>
                <a:spcPts val="0"/>
              </a:spcAft>
              <a:buClr>
                <a:srgbClr val="92D050"/>
              </a:buClr>
              <a:buFont typeface="Wingdings" panose="05000000000000000000" pitchFamily="2" charset="2"/>
              <a:buChar char="§"/>
              <a:defRPr/>
            </a:pPr>
            <a:r>
              <a:rPr lang="es-ES" sz="1200" dirty="0"/>
              <a:t>Dicho seguro de responsabilidad civil puede ser personal o como colegiado profesional, en cuyo caso, es necesario que </a:t>
            </a:r>
            <a:r>
              <a:rPr lang="es-ES" sz="1200" dirty="0" smtClean="0"/>
              <a:t>además aporte </a:t>
            </a:r>
            <a:r>
              <a:rPr lang="es-ES" sz="1200" dirty="0"/>
              <a:t>documento actualizado de su </a:t>
            </a:r>
            <a:r>
              <a:rPr lang="es-ES" sz="1200" dirty="0" smtClean="0"/>
              <a:t>Colegio </a:t>
            </a:r>
            <a:r>
              <a:rPr lang="es-ES" sz="1200" dirty="0"/>
              <a:t>en el que se acredite la fecha en la que se colegió así como su condición de asegurado. </a:t>
            </a:r>
          </a:p>
          <a:p>
            <a:pPr algn="just" fontAlgn="auto">
              <a:spcBef>
                <a:spcPts val="0"/>
              </a:spcBef>
              <a:spcAft>
                <a:spcPts val="0"/>
              </a:spcAft>
              <a:buClr>
                <a:srgbClr val="92D050"/>
              </a:buClr>
              <a:buFont typeface="Wingdings" panose="05000000000000000000" pitchFamily="2" charset="2"/>
              <a:buChar char="§"/>
              <a:defRPr/>
            </a:pPr>
            <a:endParaRPr lang="es-ES" sz="1200" dirty="0"/>
          </a:p>
          <a:p>
            <a:pPr algn="just" fontAlgn="auto">
              <a:spcBef>
                <a:spcPts val="0"/>
              </a:spcBef>
              <a:spcAft>
                <a:spcPts val="0"/>
              </a:spcAft>
              <a:buClr>
                <a:srgbClr val="92D050"/>
              </a:buClr>
              <a:buFont typeface="Wingdings" panose="05000000000000000000" pitchFamily="2" charset="2"/>
              <a:buChar char="§"/>
              <a:defRPr/>
            </a:pPr>
            <a:r>
              <a:rPr lang="es-ES" sz="1200" dirty="0"/>
              <a:t>Es necesario que acredite estar en posesión de título oficial universitario o de formación profesional superior, conforme a lo establecido en el artículo 15 del Real Decreto 980/2113, de 13 de diciembre.</a:t>
            </a:r>
          </a:p>
          <a:p>
            <a:pPr algn="just" fontAlgn="auto">
              <a:spcBef>
                <a:spcPts val="0"/>
              </a:spcBef>
              <a:spcAft>
                <a:spcPts val="0"/>
              </a:spcAft>
              <a:buClr>
                <a:srgbClr val="92D050"/>
              </a:buClr>
              <a:buFont typeface="Wingdings" panose="05000000000000000000" pitchFamily="2" charset="2"/>
              <a:buChar char="§"/>
              <a:defRPr/>
            </a:pPr>
            <a:endParaRPr lang="es-ES" sz="1200" dirty="0"/>
          </a:p>
          <a:p>
            <a:pPr algn="just" fontAlgn="auto">
              <a:spcBef>
                <a:spcPts val="0"/>
              </a:spcBef>
              <a:spcAft>
                <a:spcPts val="0"/>
              </a:spcAft>
              <a:buClr>
                <a:srgbClr val="92D050"/>
              </a:buClr>
              <a:buFont typeface="Wingdings" panose="05000000000000000000" pitchFamily="2" charset="2"/>
              <a:buChar char="§"/>
              <a:defRPr/>
            </a:pPr>
            <a:r>
              <a:rPr lang="es-ES" sz="1200" dirty="0"/>
              <a:t>Debe presentar su solicitud en la aplicación del </a:t>
            </a:r>
            <a:r>
              <a:rPr lang="es-ES" sz="1200" dirty="0" smtClean="0"/>
              <a:t>Registro Telemático del Ministerio de Justicia</a:t>
            </a:r>
            <a:endParaRPr lang="es-ES" sz="1200" dirty="0"/>
          </a:p>
          <a:p>
            <a:pPr algn="just" fontAlgn="auto">
              <a:spcBef>
                <a:spcPts val="0"/>
              </a:spcBef>
              <a:spcAft>
                <a:spcPts val="0"/>
              </a:spcAft>
              <a:buClr>
                <a:srgbClr val="92D050"/>
              </a:buClr>
              <a:buFont typeface="Wingdings" panose="05000000000000000000" pitchFamily="2" charset="2"/>
              <a:buChar char="§"/>
              <a:defRPr/>
            </a:pPr>
            <a:endParaRPr lang="es-ES" sz="1200" dirty="0"/>
          </a:p>
          <a:p>
            <a:pPr algn="just" fontAlgn="auto">
              <a:spcBef>
                <a:spcPts val="0"/>
              </a:spcBef>
              <a:spcAft>
                <a:spcPts val="0"/>
              </a:spcAft>
              <a:buClr>
                <a:srgbClr val="92D050"/>
              </a:buClr>
              <a:buFont typeface="Wingdings" panose="05000000000000000000" pitchFamily="2" charset="2"/>
              <a:buChar char="§"/>
              <a:defRPr/>
            </a:pPr>
            <a:r>
              <a:rPr lang="es-ES" sz="1200" dirty="0" smtClean="0"/>
              <a:t>Para </a:t>
            </a:r>
            <a:r>
              <a:rPr lang="es-ES" sz="1200" dirty="0"/>
              <a:t>ello le facilitamos el enlace siguiente: </a:t>
            </a:r>
            <a:r>
              <a:rPr lang="es-ES" altLang="es-ES" sz="1200" u="sng" dirty="0" smtClean="0">
                <a:hlinkClick r:id="rId3"/>
              </a:rPr>
              <a:t>https://sede.mjusticia.gob.es/es/tramites/inscripcion-registro</a:t>
            </a:r>
            <a:r>
              <a:rPr lang="es-ES" altLang="es-ES" sz="1200" dirty="0" smtClean="0"/>
              <a:t> </a:t>
            </a:r>
          </a:p>
          <a:p>
            <a:pPr algn="just" fontAlgn="auto">
              <a:spcBef>
                <a:spcPts val="0"/>
              </a:spcBef>
              <a:spcAft>
                <a:spcPts val="0"/>
              </a:spcAft>
              <a:buClr>
                <a:srgbClr val="92D050"/>
              </a:buClr>
              <a:buFont typeface="Wingdings" panose="05000000000000000000" pitchFamily="2" charset="2"/>
              <a:buChar char="§"/>
              <a:defRPr/>
            </a:pPr>
            <a:endParaRPr lang="es-ES" sz="1200" dirty="0"/>
          </a:p>
          <a:p>
            <a:pPr marL="0" indent="0" algn="just">
              <a:buFont typeface="Arial" charset="0"/>
              <a:buNone/>
              <a:defRPr/>
            </a:pPr>
            <a:endParaRPr lang="es-ES" altLang="es-ES" sz="1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Marcador de contenido"/>
          <p:cNvSpPr txBox="1">
            <a:spLocks/>
          </p:cNvSpPr>
          <p:nvPr/>
        </p:nvSpPr>
        <p:spPr bwMode="auto">
          <a:xfrm>
            <a:off x="1639888" y="188913"/>
            <a:ext cx="3817937" cy="792162"/>
          </a:xfrm>
          <a:prstGeom prst="rect">
            <a:avLst/>
          </a:prstGeom>
          <a:noFill/>
          <a:ln w="9525">
            <a:noFill/>
            <a:miter lim="800000"/>
            <a:headEnd/>
            <a:tailEnd/>
          </a:ln>
        </p:spPr>
        <p:txBody>
          <a:bodyPr/>
          <a:lstStyle/>
          <a:p>
            <a:pPr>
              <a:lnSpc>
                <a:spcPct val="150000"/>
              </a:lnSpc>
              <a:buFont typeface="Arial" charset="0"/>
              <a:buNone/>
            </a:pPr>
            <a:r>
              <a:rPr lang="es-ES" altLang="es-ES" sz="4000">
                <a:latin typeface="Calibri" pitchFamily="34" charset="0"/>
              </a:rPr>
              <a:t>Inscripción: </a:t>
            </a:r>
          </a:p>
        </p:txBody>
      </p:sp>
      <p:sp>
        <p:nvSpPr>
          <p:cNvPr id="20" name="19 Rectángulo"/>
          <p:cNvSpPr/>
          <p:nvPr/>
        </p:nvSpPr>
        <p:spPr>
          <a:xfrm>
            <a:off x="560388" y="438150"/>
            <a:ext cx="785812" cy="78581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ln w="57150">
                <a:solidFill>
                  <a:schemeClr val="tx1"/>
                </a:solidFill>
              </a:ln>
            </a:endParaRPr>
          </a:p>
        </p:txBody>
      </p:sp>
      <p:sp>
        <p:nvSpPr>
          <p:cNvPr id="21" name="20 Rectángulo"/>
          <p:cNvSpPr/>
          <p:nvPr/>
        </p:nvSpPr>
        <p:spPr>
          <a:xfrm>
            <a:off x="1639888" y="1112838"/>
            <a:ext cx="7777162" cy="111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dirty="0"/>
          </a:p>
        </p:txBody>
      </p:sp>
      <p:graphicFrame>
        <p:nvGraphicFramePr>
          <p:cNvPr id="16" name="15 Tabla"/>
          <p:cNvGraphicFramePr>
            <a:graphicFrameLocks noGrp="1"/>
          </p:cNvGraphicFramePr>
          <p:nvPr/>
        </p:nvGraphicFramePr>
        <p:xfrm>
          <a:off x="485775" y="1370013"/>
          <a:ext cx="4681538" cy="5184776"/>
        </p:xfrm>
        <a:graphic>
          <a:graphicData uri="http://schemas.openxmlformats.org/drawingml/2006/table">
            <a:tbl>
              <a:tblPr firstRow="1" bandRow="1">
                <a:tableStyleId>{073A0DAA-6AF3-43AB-8588-CEC1D06C72B9}</a:tableStyleId>
              </a:tblPr>
              <a:tblGrid>
                <a:gridCol w="1656544"/>
                <a:gridCol w="3024994"/>
              </a:tblGrid>
              <a:tr h="216032">
                <a:tc gridSpan="2">
                  <a:txBody>
                    <a:bodyPr/>
                    <a:lstStyle/>
                    <a:p>
                      <a:pPr marL="66675">
                        <a:lnSpc>
                          <a:spcPct val="115000"/>
                        </a:lnSpc>
                        <a:spcAft>
                          <a:spcPts val="0"/>
                        </a:spcAft>
                      </a:pPr>
                      <a:r>
                        <a:rPr lang="es-ES" sz="1100" spc="5" dirty="0">
                          <a:effectLst/>
                        </a:rPr>
                        <a:t>Po</a:t>
                      </a:r>
                      <a:r>
                        <a:rPr lang="es-ES" sz="1100" dirty="0">
                          <a:effectLst/>
                        </a:rPr>
                        <a:t>r</a:t>
                      </a:r>
                      <a:r>
                        <a:rPr lang="es-ES" sz="1100" spc="-10" dirty="0">
                          <a:effectLst/>
                        </a:rPr>
                        <a:t> </a:t>
                      </a:r>
                      <a:r>
                        <a:rPr lang="es-ES" sz="1100" dirty="0">
                          <a:effectLst/>
                        </a:rPr>
                        <a:t>fa</a:t>
                      </a:r>
                      <a:r>
                        <a:rPr lang="es-ES" sz="1100" spc="-5" dirty="0">
                          <a:effectLst/>
                        </a:rPr>
                        <a:t>v</a:t>
                      </a:r>
                      <a:r>
                        <a:rPr lang="es-ES" sz="1100" spc="5" dirty="0">
                          <a:effectLst/>
                        </a:rPr>
                        <a:t>o</a:t>
                      </a:r>
                      <a:r>
                        <a:rPr lang="es-ES" sz="1100" dirty="0">
                          <a:effectLst/>
                        </a:rPr>
                        <a:t>r,</a:t>
                      </a:r>
                      <a:r>
                        <a:rPr lang="es-ES" sz="1100" spc="5" dirty="0">
                          <a:effectLst/>
                        </a:rPr>
                        <a:t> </a:t>
                      </a:r>
                      <a:r>
                        <a:rPr lang="es-ES" sz="1100" spc="-15" dirty="0">
                          <a:effectLst/>
                        </a:rPr>
                        <a:t>r</a:t>
                      </a:r>
                      <a:r>
                        <a:rPr lang="es-ES" sz="1100" spc="5" dirty="0">
                          <a:effectLst/>
                        </a:rPr>
                        <a:t>e</a:t>
                      </a:r>
                      <a:r>
                        <a:rPr lang="es-ES" sz="1100" dirty="0">
                          <a:effectLst/>
                        </a:rPr>
                        <a:t>lle</a:t>
                      </a:r>
                      <a:r>
                        <a:rPr lang="es-ES" sz="1100" spc="-5" dirty="0">
                          <a:effectLst/>
                        </a:rPr>
                        <a:t>n</a:t>
                      </a:r>
                      <a:r>
                        <a:rPr lang="es-ES" sz="1100" dirty="0">
                          <a:effectLst/>
                        </a:rPr>
                        <a:t>e</a:t>
                      </a:r>
                      <a:r>
                        <a:rPr lang="es-ES" sz="1100" spc="-5" dirty="0">
                          <a:effectLst/>
                        </a:rPr>
                        <a:t> </a:t>
                      </a:r>
                      <a:r>
                        <a:rPr lang="es-ES" sz="1100" spc="-10" dirty="0">
                          <a:effectLst/>
                        </a:rPr>
                        <a:t>c</a:t>
                      </a:r>
                      <a:r>
                        <a:rPr lang="es-ES" sz="1100" spc="5" dirty="0">
                          <a:effectLst/>
                        </a:rPr>
                        <a:t>o</a:t>
                      </a:r>
                      <a:r>
                        <a:rPr lang="es-ES" sz="1100" dirty="0">
                          <a:effectLst/>
                        </a:rPr>
                        <a:t>n letra</a:t>
                      </a:r>
                      <a:r>
                        <a:rPr lang="es-ES" sz="1100" spc="-20" dirty="0">
                          <a:effectLst/>
                        </a:rPr>
                        <a:t> </a:t>
                      </a:r>
                      <a:r>
                        <a:rPr lang="es-ES" sz="1100" dirty="0">
                          <a:effectLst/>
                        </a:rPr>
                        <a:t>clara y</a:t>
                      </a:r>
                      <a:r>
                        <a:rPr lang="es-ES" sz="1100" spc="-5" dirty="0">
                          <a:effectLst/>
                        </a:rPr>
                        <a:t> </a:t>
                      </a:r>
                      <a:r>
                        <a:rPr lang="es-ES" sz="1100" spc="5" dirty="0">
                          <a:effectLst/>
                        </a:rPr>
                        <a:t>m</a:t>
                      </a:r>
                      <a:r>
                        <a:rPr lang="es-ES" sz="1100" spc="-15" dirty="0">
                          <a:effectLst/>
                        </a:rPr>
                        <a:t>a</a:t>
                      </a:r>
                      <a:r>
                        <a:rPr lang="es-ES" sz="1100" spc="5" dirty="0">
                          <a:effectLst/>
                        </a:rPr>
                        <a:t>y</a:t>
                      </a:r>
                      <a:r>
                        <a:rPr lang="es-ES" sz="1100" spc="-5" dirty="0">
                          <a:effectLst/>
                        </a:rPr>
                        <a:t>ú</a:t>
                      </a:r>
                      <a:r>
                        <a:rPr lang="es-ES" sz="1100" dirty="0">
                          <a:effectLst/>
                        </a:rPr>
                        <a:t>sc</a:t>
                      </a:r>
                      <a:r>
                        <a:rPr lang="es-ES" sz="1100" spc="-5" dirty="0">
                          <a:effectLst/>
                        </a:rPr>
                        <a:t>u</a:t>
                      </a:r>
                      <a:r>
                        <a:rPr lang="es-ES" sz="1100" dirty="0">
                          <a:effectLst/>
                        </a:rPr>
                        <a:t>la </a:t>
                      </a:r>
                      <a:r>
                        <a:rPr lang="es-ES" sz="1100" spc="-15" dirty="0">
                          <a:effectLst/>
                        </a:rPr>
                        <a:t>l</a:t>
                      </a:r>
                      <a:r>
                        <a:rPr lang="es-ES" sz="1100" spc="5" dirty="0">
                          <a:effectLst/>
                        </a:rPr>
                        <a:t>o</a:t>
                      </a:r>
                      <a:r>
                        <a:rPr lang="es-ES" sz="1100" dirty="0">
                          <a:effectLst/>
                        </a:rPr>
                        <a:t>s</a:t>
                      </a:r>
                      <a:r>
                        <a:rPr lang="es-ES" sz="1100" spc="5" dirty="0">
                          <a:effectLst/>
                        </a:rPr>
                        <a:t> </a:t>
                      </a:r>
                      <a:r>
                        <a:rPr lang="es-ES" sz="1100" dirty="0">
                          <a:effectLst/>
                        </a:rPr>
                        <a:t>si</a:t>
                      </a:r>
                      <a:r>
                        <a:rPr lang="es-ES" sz="1100" spc="-5" dirty="0">
                          <a:effectLst/>
                        </a:rPr>
                        <a:t>gu</a:t>
                      </a:r>
                      <a:r>
                        <a:rPr lang="es-ES" sz="1100" dirty="0">
                          <a:effectLst/>
                        </a:rPr>
                        <a:t>i</a:t>
                      </a:r>
                      <a:r>
                        <a:rPr lang="es-ES" sz="1100" spc="-10" dirty="0">
                          <a:effectLst/>
                        </a:rPr>
                        <a:t>e</a:t>
                      </a:r>
                      <a:r>
                        <a:rPr lang="es-ES" sz="1100" spc="-5" dirty="0">
                          <a:effectLst/>
                        </a:rPr>
                        <a:t>n</a:t>
                      </a:r>
                      <a:r>
                        <a:rPr lang="es-ES" sz="1100" dirty="0">
                          <a:effectLst/>
                        </a:rPr>
                        <a:t>t</a:t>
                      </a:r>
                      <a:r>
                        <a:rPr lang="es-ES" sz="1100" spc="5" dirty="0">
                          <a:effectLst/>
                        </a:rPr>
                        <a:t>e</a:t>
                      </a:r>
                      <a:r>
                        <a:rPr lang="es-ES" sz="1100" dirty="0">
                          <a:effectLst/>
                        </a:rPr>
                        <a:t>s </a:t>
                      </a:r>
                      <a:r>
                        <a:rPr lang="es-ES" sz="1100" spc="-5" dirty="0">
                          <a:effectLst/>
                        </a:rPr>
                        <a:t>d</a:t>
                      </a:r>
                      <a:r>
                        <a:rPr lang="es-ES" sz="1100" dirty="0">
                          <a:effectLst/>
                        </a:rPr>
                        <a:t>a</a:t>
                      </a:r>
                      <a:r>
                        <a:rPr lang="es-ES" sz="1100" spc="-10" dirty="0">
                          <a:effectLst/>
                        </a:rPr>
                        <a:t>t</a:t>
                      </a:r>
                      <a:r>
                        <a:rPr lang="es-ES" sz="1100" spc="5" dirty="0">
                          <a:effectLst/>
                        </a:rPr>
                        <a:t>o</a:t>
                      </a:r>
                      <a:r>
                        <a:rPr lang="es-ES" sz="1100" dirty="0">
                          <a:effectLst/>
                        </a:rPr>
                        <a:t>s</a:t>
                      </a:r>
                      <a:r>
                        <a:rPr lang="es-ES" sz="1100" spc="5" dirty="0">
                          <a:effectLst/>
                        </a:rPr>
                        <a:t> </a:t>
                      </a:r>
                      <a:r>
                        <a:rPr lang="es-ES" sz="1100" spc="-5" dirty="0">
                          <a:effectLst/>
                        </a:rPr>
                        <a:t>p</a:t>
                      </a:r>
                      <a:r>
                        <a:rPr lang="es-ES" sz="1100" spc="5" dirty="0">
                          <a:effectLst/>
                        </a:rPr>
                        <a:t>e</a:t>
                      </a:r>
                      <a:r>
                        <a:rPr lang="es-ES" sz="1100" spc="-15" dirty="0">
                          <a:effectLst/>
                        </a:rPr>
                        <a:t>r</a:t>
                      </a:r>
                      <a:r>
                        <a:rPr lang="es-ES" sz="1100" dirty="0">
                          <a:effectLst/>
                        </a:rPr>
                        <a:t>s</a:t>
                      </a:r>
                      <a:r>
                        <a:rPr lang="es-ES" sz="1100" spc="5" dirty="0">
                          <a:effectLst/>
                        </a:rPr>
                        <a:t>o</a:t>
                      </a:r>
                      <a:r>
                        <a:rPr lang="es-ES" sz="1100" spc="-5" dirty="0">
                          <a:effectLst/>
                        </a:rPr>
                        <a:t>n</a:t>
                      </a:r>
                      <a:r>
                        <a:rPr lang="es-ES" sz="1100" dirty="0">
                          <a:effectLst/>
                        </a:rPr>
                        <a:t>a</a:t>
                      </a:r>
                      <a:r>
                        <a:rPr lang="es-ES" sz="1100" spc="-15" dirty="0">
                          <a:effectLst/>
                        </a:rPr>
                        <a:t>l</a:t>
                      </a:r>
                      <a:r>
                        <a:rPr lang="es-ES" sz="1100" spc="5" dirty="0">
                          <a:effectLst/>
                        </a:rPr>
                        <a:t>e</a:t>
                      </a:r>
                      <a:r>
                        <a:rPr lang="es-ES" sz="1100" dirty="0">
                          <a:effectLst/>
                        </a:rPr>
                        <a:t>s:</a:t>
                      </a:r>
                      <a:endParaRPr lang="es-ES" sz="1100" dirty="0">
                        <a:effectLst/>
                        <a:latin typeface="Calibri"/>
                        <a:ea typeface="Calibri"/>
                        <a:cs typeface="Times New Roman"/>
                      </a:endParaRPr>
                    </a:p>
                  </a:txBody>
                  <a:tcPr marL="0" marR="0" marT="0" marB="0">
                    <a:solidFill>
                      <a:srgbClr val="92D050"/>
                    </a:solidFill>
                  </a:tcPr>
                </a:tc>
                <a:tc hMerge="1">
                  <a:txBody>
                    <a:bodyPr/>
                    <a:lstStyle/>
                    <a:p>
                      <a:endParaRPr lang="es-ES"/>
                    </a:p>
                  </a:txBody>
                  <a:tcPr/>
                </a:tc>
              </a:tr>
              <a:tr h="451704">
                <a:tc>
                  <a:txBody>
                    <a:bodyPr/>
                    <a:lstStyle/>
                    <a:p>
                      <a:pPr marL="66675">
                        <a:lnSpc>
                          <a:spcPct val="115000"/>
                        </a:lnSpc>
                        <a:spcAft>
                          <a:spcPts val="0"/>
                        </a:spcAft>
                      </a:pPr>
                      <a:r>
                        <a:rPr lang="es-ES" sz="1100" spc="5" dirty="0">
                          <a:effectLst/>
                        </a:rPr>
                        <a:t>N</a:t>
                      </a:r>
                      <a:r>
                        <a:rPr lang="es-ES" sz="1100" spc="-5" dirty="0">
                          <a:effectLst/>
                        </a:rPr>
                        <a:t>o</a:t>
                      </a:r>
                      <a:r>
                        <a:rPr lang="es-ES" sz="1100" dirty="0">
                          <a:effectLst/>
                        </a:rPr>
                        <a:t>m</a:t>
                      </a:r>
                      <a:r>
                        <a:rPr lang="es-ES" sz="1100" spc="-5" dirty="0">
                          <a:effectLst/>
                        </a:rPr>
                        <a:t>b</a:t>
                      </a:r>
                      <a:r>
                        <a:rPr lang="es-ES" sz="1100" spc="5" dirty="0">
                          <a:effectLst/>
                        </a:rPr>
                        <a:t>r</a:t>
                      </a:r>
                      <a:r>
                        <a:rPr lang="es-ES" sz="1100" dirty="0">
                          <a:effectLst/>
                        </a:rPr>
                        <a:t>e</a:t>
                      </a:r>
                      <a:r>
                        <a:rPr lang="es-ES" sz="1100" spc="-15" dirty="0">
                          <a:effectLst/>
                        </a:rPr>
                        <a:t> </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spc="5" dirty="0">
                          <a:effectLst/>
                        </a:rPr>
                        <a:t>A</a:t>
                      </a:r>
                      <a:r>
                        <a:rPr lang="es-ES" sz="1100" spc="-5" dirty="0">
                          <a:effectLst/>
                        </a:rPr>
                        <a:t>p</a:t>
                      </a:r>
                      <a:r>
                        <a:rPr lang="es-ES" sz="1100" spc="-15" dirty="0">
                          <a:effectLst/>
                        </a:rPr>
                        <a:t>e</a:t>
                      </a:r>
                      <a:r>
                        <a:rPr lang="es-ES" sz="1100" spc="5" dirty="0">
                          <a:effectLst/>
                        </a:rPr>
                        <a:t>l</a:t>
                      </a:r>
                      <a:r>
                        <a:rPr lang="es-ES" sz="1100" spc="-5" dirty="0">
                          <a:effectLst/>
                        </a:rPr>
                        <a:t>l</a:t>
                      </a:r>
                      <a:r>
                        <a:rPr lang="es-ES" sz="1100" spc="5" dirty="0">
                          <a:effectLst/>
                        </a:rPr>
                        <a:t>i</a:t>
                      </a:r>
                      <a:r>
                        <a:rPr lang="es-ES" sz="1100" spc="-5" dirty="0">
                          <a:effectLst/>
                        </a:rPr>
                        <a:t>do</a:t>
                      </a:r>
                      <a:r>
                        <a:rPr lang="es-ES" sz="1100" dirty="0">
                          <a:effectLst/>
                        </a:rPr>
                        <a:t>s</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dirty="0">
                          <a:effectLst/>
                        </a:rPr>
                        <a:t>D</a:t>
                      </a:r>
                      <a:r>
                        <a:rPr lang="es-ES" sz="1100" spc="5" dirty="0">
                          <a:effectLst/>
                        </a:rPr>
                        <a:t>N</a:t>
                      </a:r>
                      <a:r>
                        <a:rPr lang="es-ES" sz="1100" dirty="0">
                          <a:effectLst/>
                        </a:rPr>
                        <a:t>I</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dirty="0">
                          <a:effectLst/>
                        </a:rPr>
                        <a:t>E</a:t>
                      </a:r>
                      <a:r>
                        <a:rPr lang="es-ES" sz="1100" spc="5" dirty="0">
                          <a:effectLst/>
                        </a:rPr>
                        <a:t>s</a:t>
                      </a:r>
                      <a:r>
                        <a:rPr lang="es-ES" sz="1100" dirty="0">
                          <a:effectLst/>
                        </a:rPr>
                        <a:t>t</a:t>
                      </a:r>
                      <a:r>
                        <a:rPr lang="es-ES" sz="1100" spc="-5" dirty="0">
                          <a:effectLst/>
                        </a:rPr>
                        <a:t>ud</a:t>
                      </a:r>
                      <a:r>
                        <a:rPr lang="es-ES" sz="1100" spc="5" dirty="0">
                          <a:effectLst/>
                        </a:rPr>
                        <a:t>i</a:t>
                      </a:r>
                      <a:r>
                        <a:rPr lang="es-ES" sz="1100" spc="-5" dirty="0">
                          <a:effectLst/>
                        </a:rPr>
                        <a:t>o</a:t>
                      </a:r>
                      <a:r>
                        <a:rPr lang="es-ES" sz="1100" dirty="0">
                          <a:effectLst/>
                        </a:rPr>
                        <a:t>s</a:t>
                      </a:r>
                      <a:r>
                        <a:rPr lang="es-ES" sz="1100" spc="-5" dirty="0">
                          <a:effectLst/>
                        </a:rPr>
                        <a:t> </a:t>
                      </a:r>
                      <a:r>
                        <a:rPr lang="es-ES" sz="1100" dirty="0">
                          <a:effectLst/>
                        </a:rPr>
                        <a:t>R</a:t>
                      </a:r>
                      <a:r>
                        <a:rPr lang="es-ES" sz="1100" spc="-5" dirty="0">
                          <a:effectLst/>
                        </a:rPr>
                        <a:t>ea</a:t>
                      </a:r>
                      <a:r>
                        <a:rPr lang="es-ES" sz="1100" spc="5" dirty="0">
                          <a:effectLst/>
                        </a:rPr>
                        <a:t>l</a:t>
                      </a:r>
                      <a:r>
                        <a:rPr lang="es-ES" sz="1100" spc="-5" dirty="0">
                          <a:effectLst/>
                        </a:rPr>
                        <a:t>i</a:t>
                      </a:r>
                      <a:r>
                        <a:rPr lang="es-ES" sz="1100" spc="5" dirty="0">
                          <a:effectLst/>
                        </a:rPr>
                        <a:t>z</a:t>
                      </a:r>
                      <a:r>
                        <a:rPr lang="es-ES" sz="1100" spc="-5" dirty="0">
                          <a:effectLst/>
                        </a:rPr>
                        <a:t>ado</a:t>
                      </a:r>
                      <a:r>
                        <a:rPr lang="es-ES" sz="1100" dirty="0">
                          <a:effectLst/>
                        </a:rPr>
                        <a:t>s</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dirty="0">
                          <a:effectLst/>
                        </a:rPr>
                        <a:t>P</a:t>
                      </a:r>
                      <a:r>
                        <a:rPr lang="es-ES" sz="1100" spc="-5" dirty="0">
                          <a:effectLst/>
                        </a:rPr>
                        <a:t>ue</a:t>
                      </a:r>
                      <a:r>
                        <a:rPr lang="es-ES" sz="1100" spc="5" dirty="0">
                          <a:effectLst/>
                        </a:rPr>
                        <a:t>s</a:t>
                      </a:r>
                      <a:r>
                        <a:rPr lang="es-ES" sz="1100" dirty="0">
                          <a:effectLst/>
                        </a:rPr>
                        <a:t>to </a:t>
                      </a:r>
                      <a:r>
                        <a:rPr lang="es-ES" sz="1100" spc="-5" dirty="0">
                          <a:effectLst/>
                        </a:rPr>
                        <a:t>d</a:t>
                      </a:r>
                      <a:r>
                        <a:rPr lang="es-ES" sz="1100" dirty="0">
                          <a:effectLst/>
                        </a:rPr>
                        <a:t>e t</a:t>
                      </a:r>
                      <a:r>
                        <a:rPr lang="es-ES" sz="1100" spc="5" dirty="0">
                          <a:effectLst/>
                        </a:rPr>
                        <a:t>r</a:t>
                      </a:r>
                      <a:r>
                        <a:rPr lang="es-ES" sz="1100" spc="-5" dirty="0">
                          <a:effectLst/>
                        </a:rPr>
                        <a:t>aba</a:t>
                      </a:r>
                      <a:r>
                        <a:rPr lang="es-ES" sz="1100" spc="5" dirty="0">
                          <a:effectLst/>
                        </a:rPr>
                        <a:t>j</a:t>
                      </a:r>
                      <a:r>
                        <a:rPr lang="es-ES" sz="1100" dirty="0">
                          <a:effectLst/>
                        </a:rPr>
                        <a:t>o </a:t>
                      </a:r>
                      <a:r>
                        <a:rPr lang="es-ES" sz="1100" spc="-5" dirty="0">
                          <a:effectLst/>
                        </a:rPr>
                        <a:t>ac</a:t>
                      </a:r>
                      <a:r>
                        <a:rPr lang="es-ES" sz="1100" dirty="0">
                          <a:effectLst/>
                        </a:rPr>
                        <a:t>t</a:t>
                      </a:r>
                      <a:r>
                        <a:rPr lang="es-ES" sz="1100" spc="-5" dirty="0">
                          <a:effectLst/>
                        </a:rPr>
                        <a:t>ua</a:t>
                      </a:r>
                      <a:r>
                        <a:rPr lang="es-ES" sz="1100" dirty="0">
                          <a:effectLst/>
                        </a:rPr>
                        <a:t>l</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dirty="0">
                          <a:effectLst/>
                        </a:rPr>
                        <a:t>D</a:t>
                      </a:r>
                      <a:r>
                        <a:rPr lang="es-ES" sz="1100" spc="5" dirty="0">
                          <a:effectLst/>
                        </a:rPr>
                        <a:t>ir</a:t>
                      </a:r>
                      <a:r>
                        <a:rPr lang="es-ES" sz="1100" spc="-15" dirty="0">
                          <a:effectLst/>
                        </a:rPr>
                        <a:t>e</a:t>
                      </a:r>
                      <a:r>
                        <a:rPr lang="es-ES" sz="1100" spc="5" dirty="0">
                          <a:effectLst/>
                        </a:rPr>
                        <a:t>c</a:t>
                      </a:r>
                      <a:r>
                        <a:rPr lang="es-ES" sz="1100" spc="-5" dirty="0">
                          <a:effectLst/>
                        </a:rPr>
                        <a:t>c</a:t>
                      </a:r>
                      <a:r>
                        <a:rPr lang="es-ES" sz="1100" spc="5" dirty="0">
                          <a:effectLst/>
                        </a:rPr>
                        <a:t>i</a:t>
                      </a:r>
                      <a:r>
                        <a:rPr lang="es-ES" sz="1100" spc="-5" dirty="0">
                          <a:effectLst/>
                        </a:rPr>
                        <a:t>ón</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spc="-5" dirty="0">
                          <a:effectLst/>
                        </a:rPr>
                        <a:t>Cód</a:t>
                      </a:r>
                      <a:r>
                        <a:rPr lang="es-ES" sz="1100" spc="5" dirty="0">
                          <a:effectLst/>
                        </a:rPr>
                        <a:t>ig</a:t>
                      </a:r>
                      <a:r>
                        <a:rPr lang="es-ES" sz="1100" dirty="0">
                          <a:effectLst/>
                        </a:rPr>
                        <a:t>o </a:t>
                      </a:r>
                      <a:r>
                        <a:rPr lang="es-ES" sz="1100" spc="-5" dirty="0">
                          <a:effectLst/>
                        </a:rPr>
                        <a:t>po</a:t>
                      </a:r>
                      <a:r>
                        <a:rPr lang="es-ES" sz="1100" spc="-10" dirty="0">
                          <a:effectLst/>
                        </a:rPr>
                        <a:t>s</a:t>
                      </a:r>
                      <a:r>
                        <a:rPr lang="es-ES" sz="1100" dirty="0">
                          <a:effectLst/>
                        </a:rPr>
                        <a:t>t</a:t>
                      </a:r>
                      <a:r>
                        <a:rPr lang="es-ES" sz="1100" spc="-5" dirty="0">
                          <a:effectLst/>
                        </a:rPr>
                        <a:t>a</a:t>
                      </a:r>
                      <a:r>
                        <a:rPr lang="es-ES" sz="1100" dirty="0">
                          <a:effectLst/>
                        </a:rPr>
                        <a:t>l</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spc="-5" dirty="0">
                          <a:effectLst/>
                        </a:rPr>
                        <a:t>Ciudad</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dirty="0">
                          <a:effectLst/>
                        </a:rPr>
                        <a:t>P</a:t>
                      </a:r>
                      <a:r>
                        <a:rPr lang="es-ES" sz="1100" spc="-5" dirty="0">
                          <a:effectLst/>
                        </a:rPr>
                        <a:t>a</a:t>
                      </a:r>
                      <a:r>
                        <a:rPr lang="es-ES" sz="1100" spc="5" dirty="0">
                          <a:effectLst/>
                        </a:rPr>
                        <a:t>í</a:t>
                      </a:r>
                      <a:r>
                        <a:rPr lang="es-ES" sz="1100" dirty="0">
                          <a:effectLst/>
                        </a:rPr>
                        <a:t>s</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100" dirty="0">
                          <a:effectLst/>
                        </a:rPr>
                        <a:t>E-</a:t>
                      </a:r>
                      <a:r>
                        <a:rPr lang="es-ES" sz="1100" spc="-5" dirty="0">
                          <a:effectLst/>
                        </a:rPr>
                        <a:t>Ma</a:t>
                      </a:r>
                      <a:r>
                        <a:rPr lang="es-ES" sz="1100" spc="5" dirty="0">
                          <a:effectLst/>
                        </a:rPr>
                        <a:t>i</a:t>
                      </a:r>
                      <a:r>
                        <a:rPr lang="es-ES" sz="1100" dirty="0">
                          <a:effectLst/>
                        </a:rPr>
                        <a:t>l</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r h="451704">
                <a:tc>
                  <a:txBody>
                    <a:bodyPr/>
                    <a:lstStyle/>
                    <a:p>
                      <a:pPr marL="66675">
                        <a:lnSpc>
                          <a:spcPct val="115000"/>
                        </a:lnSpc>
                        <a:spcAft>
                          <a:spcPts val="0"/>
                        </a:spcAft>
                      </a:pPr>
                      <a:r>
                        <a:rPr lang="es-ES" sz="1200" spc="5" dirty="0">
                          <a:effectLst/>
                        </a:rPr>
                        <a:t>T</a:t>
                      </a:r>
                      <a:r>
                        <a:rPr lang="es-ES" sz="1200" spc="-5" dirty="0">
                          <a:effectLst/>
                        </a:rPr>
                        <a:t>e</a:t>
                      </a:r>
                      <a:r>
                        <a:rPr lang="es-ES" sz="1200" spc="5" dirty="0">
                          <a:effectLst/>
                        </a:rPr>
                        <a:t>l</a:t>
                      </a:r>
                      <a:r>
                        <a:rPr lang="es-ES" sz="1200" spc="-5" dirty="0">
                          <a:effectLst/>
                        </a:rPr>
                        <a:t>é</a:t>
                      </a:r>
                      <a:r>
                        <a:rPr lang="es-ES" sz="1200" dirty="0">
                          <a:effectLst/>
                        </a:rPr>
                        <a:t>f</a:t>
                      </a:r>
                      <a:r>
                        <a:rPr lang="es-ES" sz="1200" spc="-5" dirty="0">
                          <a:effectLst/>
                        </a:rPr>
                        <a:t>ono</a:t>
                      </a:r>
                      <a:endParaRPr lang="es-ES" sz="1100" dirty="0">
                        <a:effectLst/>
                        <a:latin typeface="Calibri"/>
                        <a:ea typeface="Calibri"/>
                        <a:cs typeface="Times New Roman"/>
                      </a:endParaRPr>
                    </a:p>
                  </a:txBody>
                  <a:tcPr marL="0" marR="0" marT="0" marB="0" anchor="ctr"/>
                </a:tc>
                <a:tc>
                  <a:txBody>
                    <a:bodyPr/>
                    <a:lstStyle/>
                    <a:p>
                      <a:endParaRPr lang="es-ES" sz="1800" dirty="0"/>
                    </a:p>
                  </a:txBody>
                  <a:tcPr marL="0" marR="0" marT="0" marB="0"/>
                </a:tc>
              </a:tr>
            </a:tbl>
          </a:graphicData>
        </a:graphic>
      </p:graphicFrame>
      <p:graphicFrame>
        <p:nvGraphicFramePr>
          <p:cNvPr id="17" name="16 Tabla"/>
          <p:cNvGraphicFramePr>
            <a:graphicFrameLocks noGrp="1"/>
          </p:cNvGraphicFramePr>
          <p:nvPr/>
        </p:nvGraphicFramePr>
        <p:xfrm>
          <a:off x="5407025" y="1349375"/>
          <a:ext cx="4073525" cy="5205413"/>
        </p:xfrm>
        <a:graphic>
          <a:graphicData uri="http://schemas.openxmlformats.org/drawingml/2006/table">
            <a:tbl>
              <a:tblPr/>
              <a:tblGrid>
                <a:gridCol w="4073525"/>
              </a:tblGrid>
              <a:tr h="520541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algn="just" eaLnBrk="1" hangingPunct="1">
                        <a:spcAft>
                          <a:spcPts val="600"/>
                        </a:spcAft>
                        <a:defRPr/>
                      </a:pPr>
                      <a:r>
                        <a:rPr kumimoji="0" lang="es-ES" altLang="es-ES" sz="800" b="0" i="0" u="none" strike="noStrike" cap="none" normalizeH="0" baseline="0" dirty="0">
                          <a:ln>
                            <a:noFill/>
                          </a:ln>
                          <a:solidFill>
                            <a:srgbClr val="000000"/>
                          </a:solidFill>
                          <a:effectLst/>
                          <a:latin typeface="Calibri" panose="020F0502020204030204" pitchFamily="34" charset="0"/>
                        </a:rPr>
                        <a:t>De conformidad con lo que dispone el Reglamento (UE) 2016/679 de 27 de abril de 2016 (RGPD), la Ley Orgánica 3/2018 de 5 de diciembre (LOPDGDD) y demás normativa legal vigente en materia de protección de datos personales, le informamos que los datos personales aportados en este formulario serán tratados por el Colegio Oficial de Arquitectos de Madrid, con la finalidad de gestionar su posible matriculación en el </a:t>
                      </a:r>
                      <a:r>
                        <a:rPr kumimoji="0" lang="es-ES" altLang="es-ES" sz="800" b="0" i="0" u="none" strike="noStrike" kern="1200" cap="none" normalizeH="0" baseline="0" dirty="0">
                          <a:ln>
                            <a:noFill/>
                          </a:ln>
                          <a:solidFill>
                            <a:srgbClr val="000000"/>
                          </a:solidFill>
                          <a:effectLst/>
                          <a:latin typeface="Calibri" panose="020F0502020204030204" pitchFamily="34" charset="0"/>
                          <a:ea typeface="+mn-ea"/>
                          <a:cs typeface="+mn-cs"/>
                        </a:rPr>
                        <a:t>Arquitecto/a Experto en Mediación y Métodos Adecuados de Solución de Controversias</a:t>
                      </a:r>
                      <a:r>
                        <a:rPr kumimoji="0" lang="es-ES" altLang="es-ES" sz="800" b="0" i="0" u="none" strike="noStrike" cap="none" normalizeH="0" baseline="0" dirty="0">
                          <a:ln>
                            <a:noFill/>
                          </a:ln>
                          <a:solidFill>
                            <a:srgbClr val="000000"/>
                          </a:solidFill>
                          <a:effectLst/>
                          <a:latin typeface="Calibri" panose="020F0502020204030204" pitchFamily="34" charset="0"/>
                        </a:rPr>
                        <a:t>. Estos datos se conservarán mientras dure la finalidad para la que se han obtenido y siempre que no ejerza ningún derecho de los que lo amparan. No se comunicarán a terceros, excepto por obligación legal, ni tampoco se realizará ninguna transferencia internacional de datos sin su consentimiento previo. Una vez sus datos ya no sean necesarios, se suprimirán con las medidas de seguridad adecuadas. Así mismo, le informamos que tiene derecho a solicitar el acceso, rectificación, portabilidad y supresión de sus datos y la limitación y oposición a su tratamiento dirigiéndose a </a:t>
                      </a:r>
                      <a:r>
                        <a:rPr kumimoji="0" lang="es-ES" altLang="es-ES" sz="800" b="0" i="0" u="none" strike="noStrike" kern="1200" cap="none" normalizeH="0" baseline="0" dirty="0">
                          <a:ln>
                            <a:noFill/>
                          </a:ln>
                          <a:solidFill>
                            <a:srgbClr val="000000"/>
                          </a:solidFill>
                          <a:effectLst/>
                          <a:latin typeface="Calibri" panose="020F0502020204030204" pitchFamily="34" charset="0"/>
                          <a:ea typeface="+mn-ea"/>
                          <a:cs typeface="+mn-cs"/>
                        </a:rPr>
                        <a:t>C/ Fernán González, 50 28009 de Madrid. </a:t>
                      </a:r>
                      <a:r>
                        <a:rPr kumimoji="0" lang="es-ES" altLang="es-ES" sz="800" b="0" i="0" u="none" strike="noStrike" cap="none" normalizeH="0" baseline="0" dirty="0">
                          <a:ln>
                            <a:noFill/>
                          </a:ln>
                          <a:solidFill>
                            <a:srgbClr val="000000"/>
                          </a:solidFill>
                          <a:effectLst/>
                          <a:latin typeface="Calibri" panose="020F0502020204030204" pitchFamily="34" charset="0"/>
                        </a:rPr>
                        <a:t>La retirada del consentimiento no afectará a la licitud del tratamiento efectuado antes de la retirada del mismo. También tiene derecho a presentar una reclamación, si considera que el tratamiento de datos personales no se ajusta a la normativa vigente, ante la Autoridad de control (</a:t>
                      </a:r>
                      <a:r>
                        <a:rPr kumimoji="0" lang="es-ES" altLang="es-ES" sz="800" b="0" i="0" u="sng" strike="noStrike" cap="none" normalizeH="0" baseline="0" dirty="0">
                          <a:ln>
                            <a:noFill/>
                          </a:ln>
                          <a:solidFill>
                            <a:srgbClr val="000000"/>
                          </a:solidFill>
                          <a:effectLst/>
                          <a:latin typeface="Calibri" panose="020F0502020204030204" pitchFamily="34" charset="0"/>
                          <a:hlinkClick r:id="rId2"/>
                        </a:rPr>
                        <a:t>www.aepd.es</a:t>
                      </a:r>
                      <a:r>
                        <a:rPr kumimoji="0" lang="es-ES" altLang="es-ES" sz="800" b="0" i="0" u="none" strike="noStrike" cap="none" normalizeH="0" baseline="0" dirty="0">
                          <a:ln>
                            <a:noFill/>
                          </a:ln>
                          <a:solidFill>
                            <a:srgbClr val="000000"/>
                          </a:solidFill>
                          <a:effectLst/>
                          <a:latin typeface="Calibri" panose="020F0502020204030204" pitchFamily="34" charset="0"/>
                        </a:rPr>
                        <a:t>). </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s-ES" altLang="es-ES" sz="8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rgbClr val="000000"/>
                          </a:solidFill>
                          <a:effectLst/>
                          <a:latin typeface="Calibri" panose="020F0502020204030204" pitchFamily="34" charset="0"/>
                        </a:rPr>
                        <a:t> Si ( ) No ( ) Marcando esta casilla nos da su consentimiento para enviarle información sobre nuestros cursos y postgrados de formación y capacitación . </a:t>
                      </a:r>
                    </a:p>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rgbClr val="000000"/>
                          </a:solidFill>
                          <a:effectLst/>
                          <a:latin typeface="Calibri" panose="020F0502020204030204" pitchFamily="34" charset="0"/>
                        </a:rPr>
                        <a:t> </a:t>
                      </a:r>
                    </a:p>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rgbClr val="000000"/>
                          </a:solidFill>
                          <a:effectLst/>
                          <a:latin typeface="Calibri" panose="020F0502020204030204" pitchFamily="34" charset="0"/>
                        </a:rPr>
                        <a:t> Si ( ) No ( ) Marcando esta casilla nos da su consentimiento para enviarle información de oferta formativa y/o contenido informativo de interés para su sector. </a:t>
                      </a:r>
                    </a:p>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rgbClr val="000000"/>
                          </a:solidFill>
                          <a:effectLst/>
                          <a:latin typeface="Calibri" panose="020F0502020204030204" pitchFamily="34" charset="0"/>
                        </a:rPr>
                        <a:t> </a:t>
                      </a:r>
                    </a:p>
                    <a:p>
                      <a:pPr marL="0" marR="0" lvl="0" indent="0" algn="just"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rgbClr val="000000"/>
                          </a:solidFill>
                          <a:effectLst/>
                          <a:latin typeface="Calibri" panose="020F0502020204030204" pitchFamily="34" charset="0"/>
                        </a:rPr>
                        <a:t>Con la firma del presente documento, el firmante se considera informado y otorga su consentimiento para el tratamiento mencionado.</a:t>
                      </a:r>
                      <a:endParaRPr kumimoji="0" lang="es-ES" altLang="es-ES" sz="9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1000" b="0" i="0" u="none" strike="noStrike" cap="none" normalizeH="0" baseline="0" dirty="0">
                          <a:ln>
                            <a:noFill/>
                          </a:ln>
                          <a:solidFill>
                            <a:srgbClr val="000000"/>
                          </a:solidFill>
                          <a:effectLst/>
                          <a:latin typeface="Calibri" panose="020F0502020204030204" pitchFamily="34" charset="0"/>
                        </a:rPr>
                        <a:t> </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1200" b="0" i="0" u="none" strike="noStrike" cap="none" normalizeH="0" baseline="0" dirty="0">
                          <a:ln>
                            <a:noFill/>
                          </a:ln>
                          <a:solidFill>
                            <a:srgbClr val="000000"/>
                          </a:solidFill>
                          <a:effectLst/>
                          <a:latin typeface="Calibri" panose="020F0502020204030204" pitchFamily="34" charset="0"/>
                        </a:rPr>
                        <a:t>Firma y Fecha</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1200" b="0" i="0" u="none" strike="noStrike" cap="none" normalizeH="0" baseline="0" dirty="0">
                          <a:ln>
                            <a:noFill/>
                          </a:ln>
                          <a:solidFill>
                            <a:srgbClr val="000000"/>
                          </a:solidFill>
                          <a:effectLst/>
                          <a:latin typeface="Calibri" panose="020F0502020204030204" pitchFamily="34" charset="0"/>
                        </a:rPr>
                        <a:t>WhatsApp 659 044 579</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1200" b="0" i="0" u="none" strike="noStrike" cap="none" normalizeH="0" baseline="0" dirty="0">
                          <a:ln>
                            <a:noFill/>
                          </a:ln>
                          <a:solidFill>
                            <a:srgbClr val="000000"/>
                          </a:solidFill>
                          <a:effectLst/>
                          <a:latin typeface="Calibri" panose="020F0502020204030204" pitchFamily="34" charset="0"/>
                        </a:rPr>
                        <a:t>91 40 20 061</a:t>
                      </a:r>
                    </a:p>
                    <a:p>
                      <a:pPr algn="ctr" eaLnBrk="0" hangingPunct="0"/>
                      <a:r>
                        <a:rPr lang="es-ES" sz="1200" u="sng" kern="1200" dirty="0">
                          <a:solidFill>
                            <a:schemeClr val="tx1"/>
                          </a:solidFill>
                          <a:effectLst/>
                          <a:latin typeface="Calibri" panose="020F0502020204030204" pitchFamily="34" charset="0"/>
                          <a:ea typeface="+mn-ea"/>
                          <a:cs typeface="+mn-cs"/>
                          <a:hlinkClick r:id="rId3"/>
                        </a:rPr>
                        <a:t>master@epostgrado.es</a:t>
                      </a:r>
                      <a:endParaRPr lang="es-ES" sz="1200" kern="1200" dirty="0">
                        <a:solidFill>
                          <a:schemeClr val="tx1"/>
                        </a:solidFill>
                        <a:effectLst/>
                        <a:latin typeface="Calibri" panose="020F0502020204030204" pitchFamily="34" charset="0"/>
                        <a:ea typeface="+mn-ea"/>
                        <a:cs typeface="+mn-cs"/>
                      </a:endParaRPr>
                    </a:p>
                    <a:p>
                      <a:pPr algn="ctr" eaLnBrk="0" hangingPunct="0"/>
                      <a:r>
                        <a:rPr lang="es-ES" sz="1200" u="sng" kern="1200" dirty="0">
                          <a:solidFill>
                            <a:schemeClr val="tx1"/>
                          </a:solidFill>
                          <a:effectLst/>
                          <a:latin typeface="Calibri" panose="020F0502020204030204" pitchFamily="34" charset="0"/>
                          <a:ea typeface="+mn-ea"/>
                          <a:cs typeface="+mn-cs"/>
                          <a:hlinkClick r:id="rId4"/>
                        </a:rPr>
                        <a:t>www.MEDIACION.edu.es</a:t>
                      </a:r>
                      <a:endParaRPr lang="es-ES" sz="1200" kern="1200" dirty="0">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1200" b="0" i="0" u="none" strike="noStrike" cap="none" normalizeH="0" baseline="0" dirty="0">
                          <a:ln>
                            <a:noFill/>
                          </a:ln>
                          <a:solidFill>
                            <a:srgbClr val="000000"/>
                          </a:solidFill>
                          <a:effectLst/>
                          <a:latin typeface="Calibri" panose="020F0502020204030204" pitchFamily="34" charset="0"/>
                        </a:rPr>
                        <a:t> </a:t>
                      </a:r>
                    </a:p>
                    <a:p>
                      <a:pPr algn="ctr"/>
                      <a:r>
                        <a:rPr kumimoji="0" lang="es-ES" altLang="es-ES" sz="1200" b="0" i="0" u="none" strike="noStrike" cap="none" normalizeH="0" baseline="0" dirty="0">
                          <a:ln>
                            <a:noFill/>
                          </a:ln>
                          <a:solidFill>
                            <a:srgbClr val="000000"/>
                          </a:solidFill>
                          <a:effectLst/>
                          <a:latin typeface="Calibri" panose="020F0502020204030204" pitchFamily="34" charset="0"/>
                        </a:rPr>
                        <a:t> </a:t>
                      </a:r>
                      <a:r>
                        <a:rPr lang="es-ES" sz="1600" dirty="0"/>
                        <a:t>Teléfono: 914020061</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s-ES" altLang="es-ES" sz="1000" b="0" i="0" u="none" strike="noStrike" cap="none" normalizeH="0" baseline="0" dirty="0">
                        <a:ln>
                          <a:noFill/>
                        </a:ln>
                        <a:solidFill>
                          <a:srgbClr val="000000"/>
                        </a:solidFill>
                        <a:effectLst/>
                        <a:latin typeface="Calibri" panose="020F0502020204030204" pitchFamily="34"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22579" name="2 Marcador de contenido"/>
          <p:cNvSpPr txBox="1">
            <a:spLocks/>
          </p:cNvSpPr>
          <p:nvPr/>
        </p:nvSpPr>
        <p:spPr bwMode="auto">
          <a:xfrm>
            <a:off x="4160838" y="476250"/>
            <a:ext cx="5175250" cy="792163"/>
          </a:xfrm>
          <a:prstGeom prst="rect">
            <a:avLst/>
          </a:prstGeom>
          <a:noFill/>
          <a:ln w="9525">
            <a:noFill/>
            <a:miter lim="800000"/>
            <a:headEnd/>
            <a:tailEnd/>
          </a:ln>
        </p:spPr>
        <p:txBody>
          <a:bodyPr/>
          <a:lstStyle/>
          <a:p>
            <a:pPr>
              <a:spcBef>
                <a:spcPct val="20000"/>
              </a:spcBef>
              <a:buFont typeface="Arial" charset="0"/>
              <a:buNone/>
            </a:pPr>
            <a:r>
              <a:rPr lang="es-ES" altLang="es-ES" sz="2800" u="sng" dirty="0">
                <a:latin typeface="Calibri" pitchFamily="34" charset="0"/>
                <a:hlinkClick r:id="rId4"/>
              </a:rPr>
              <a:t>www.mediacion</a:t>
            </a:r>
            <a:r>
              <a:rPr lang="es-ES" altLang="es-ES" sz="2800" b="1" u="sng" dirty="0">
                <a:latin typeface="Calibri" pitchFamily="34" charset="0"/>
                <a:hlinkClick r:id="rId4"/>
              </a:rPr>
              <a:t>.edu</a:t>
            </a:r>
            <a:r>
              <a:rPr lang="es-ES" altLang="es-ES" sz="2800" u="sng" dirty="0">
                <a:latin typeface="Calibri" pitchFamily="34" charset="0"/>
                <a:hlinkClick r:id="rId4"/>
              </a:rPr>
              <a:t>.es</a:t>
            </a:r>
            <a:r>
              <a:rPr lang="es-ES" altLang="es-ES" sz="2800" dirty="0">
                <a:latin typeface="Calibri" pitchFamily="34"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5978</TotalTime>
  <Words>3435</Words>
  <Application>Microsoft Office PowerPoint</Application>
  <PresentationFormat>A4 (210 x 297 mm)</PresentationFormat>
  <Paragraphs>326</Paragraphs>
  <Slides>21</Slides>
  <Notes>1</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Experto Universitario en Mediación Familiar Galicia</dc:title>
  <dc:creator>Oscar Treviño Cerros</dc:creator>
  <cp:lastModifiedBy>Patricia</cp:lastModifiedBy>
  <cp:revision>468</cp:revision>
  <cp:lastPrinted>2020-05-12T14:52:58Z</cp:lastPrinted>
  <dcterms:created xsi:type="dcterms:W3CDTF">2019-05-30T10:09:47Z</dcterms:created>
  <dcterms:modified xsi:type="dcterms:W3CDTF">2025-12-19T09:58:07Z</dcterms:modified>
</cp:coreProperties>
</file>